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18288000" cy="10287000"/>
  <p:notesSz cx="6858000" cy="9144000"/>
  <p:embeddedFontLst>
    <p:embeddedFont>
      <p:font typeface="Calibri" panose="020F0502020204030204" pitchFamily="34" charset="0"/>
      <p:regular r:id="rId31"/>
      <p:bold r:id="rId32"/>
      <p:italic r:id="rId33"/>
      <p:boldItalic r:id="rId34"/>
    </p:embeddedFont>
    <p:embeddedFont>
      <p:font typeface="VT323" panose="020B0604020202020204"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9" d="100"/>
          <a:sy n="39" d="100"/>
        </p:scale>
        <p:origin x="94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5.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png>
</file>

<file path=ppt/media/image61.png>
</file>

<file path=ppt/media/image62.png>
</file>

<file path=ppt/media/image63.png>
</file>

<file path=ppt/media/image64.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21" Type="http://schemas.openxmlformats.org/officeDocument/2006/relationships/image" Target="../media/image20.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10.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3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1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4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12.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4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1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4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1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4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1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4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16.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4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1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4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1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4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1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4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2.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2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20.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50.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4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2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5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22.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53.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5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2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5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2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5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2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5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26.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5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2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5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2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5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29.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61.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60.png"/><Relationship Id="rId2" Type="http://schemas.openxmlformats.org/officeDocument/2006/relationships/image" Target="../media/image1.png"/><Relationship Id="rId16" Type="http://schemas.openxmlformats.org/officeDocument/2006/relationships/image" Target="../media/image64.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5" Type="http://schemas.openxmlformats.org/officeDocument/2006/relationships/image" Target="../media/image63.pn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 Id="rId14" Type="http://schemas.openxmlformats.org/officeDocument/2006/relationships/image" Target="../media/image62.png"/></Relationships>
</file>

<file path=ppt/slides/_rels/slide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3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3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3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6.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34.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3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3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37.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3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svg"/><Relationship Id="rId12" Type="http://schemas.openxmlformats.org/officeDocument/2006/relationships/image" Target="../media/image3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22.sv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D85A"/>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44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44999"/>
                <a:extLst>
                  <a:ext uri="{96DAC541-7B7A-43D3-8B79-37D633B846F1}">
                    <asvg:svgBlip xmlns:asvg="http://schemas.microsoft.com/office/drawing/2016/SVG/main" r:embed="rId3"/>
                  </a:ext>
                </a:extLst>
              </a:blip>
              <a:stretch>
                <a:fillRect/>
              </a:stretch>
            </a:blipFill>
          </p:spPr>
        </p:sp>
      </p:grpSp>
      <p:grpSp>
        <p:nvGrpSpPr>
          <p:cNvPr id="5" name="Group 5"/>
          <p:cNvGrpSpPr/>
          <p:nvPr/>
        </p:nvGrpSpPr>
        <p:grpSpPr>
          <a:xfrm>
            <a:off x="1965278" y="1587373"/>
            <a:ext cx="14357443" cy="7466680"/>
            <a:chOff x="0" y="0"/>
            <a:chExt cx="4573259" cy="2378352"/>
          </a:xfrm>
        </p:grpSpPr>
        <p:sp>
          <p:nvSpPr>
            <p:cNvPr id="6" name="Freeform 6"/>
            <p:cNvSpPr/>
            <p:nvPr/>
          </p:nvSpPr>
          <p:spPr>
            <a:xfrm>
              <a:off x="41910" y="43180"/>
              <a:ext cx="4524999" cy="2330092"/>
            </a:xfrm>
            <a:custGeom>
              <a:avLst/>
              <a:gdLst/>
              <a:ahLst/>
              <a:cxnLst/>
              <a:rect l="l" t="t" r="r" b="b"/>
              <a:pathLst>
                <a:path w="4524999" h="2330092">
                  <a:moveTo>
                    <a:pt x="0" y="0"/>
                  </a:moveTo>
                  <a:lnTo>
                    <a:pt x="4524999" y="0"/>
                  </a:lnTo>
                  <a:lnTo>
                    <a:pt x="4524999" y="2330092"/>
                  </a:lnTo>
                  <a:lnTo>
                    <a:pt x="0" y="2330092"/>
                  </a:lnTo>
                  <a:close/>
                </a:path>
              </a:pathLst>
            </a:custGeom>
            <a:solidFill>
              <a:srgbClr val="604ABD"/>
            </a:solidFill>
          </p:spPr>
        </p:sp>
        <p:sp>
          <p:nvSpPr>
            <p:cNvPr id="7" name="Freeform 7"/>
            <p:cNvSpPr/>
            <p:nvPr/>
          </p:nvSpPr>
          <p:spPr>
            <a:xfrm>
              <a:off x="35560" y="35560"/>
              <a:ext cx="4537699" cy="2342793"/>
            </a:xfrm>
            <a:custGeom>
              <a:avLst/>
              <a:gdLst/>
              <a:ahLst/>
              <a:cxnLst/>
              <a:rect l="l" t="t" r="r" b="b"/>
              <a:pathLst>
                <a:path w="4537699" h="2342793">
                  <a:moveTo>
                    <a:pt x="4537699" y="2342793"/>
                  </a:moveTo>
                  <a:lnTo>
                    <a:pt x="0" y="2342793"/>
                  </a:lnTo>
                  <a:lnTo>
                    <a:pt x="0" y="0"/>
                  </a:lnTo>
                  <a:lnTo>
                    <a:pt x="4537699" y="0"/>
                  </a:lnTo>
                  <a:lnTo>
                    <a:pt x="4537699" y="2342793"/>
                  </a:lnTo>
                  <a:close/>
                  <a:moveTo>
                    <a:pt x="12700" y="2330093"/>
                  </a:moveTo>
                  <a:lnTo>
                    <a:pt x="4524999" y="2330093"/>
                  </a:lnTo>
                  <a:lnTo>
                    <a:pt x="4524999" y="12700"/>
                  </a:lnTo>
                  <a:lnTo>
                    <a:pt x="12700" y="12700"/>
                  </a:lnTo>
                  <a:lnTo>
                    <a:pt x="12700" y="2330093"/>
                  </a:lnTo>
                  <a:close/>
                </a:path>
              </a:pathLst>
            </a:custGeom>
            <a:solidFill>
              <a:srgbClr val="604ABD"/>
            </a:solidFill>
          </p:spPr>
        </p:sp>
        <p:sp>
          <p:nvSpPr>
            <p:cNvPr id="8" name="Freeform 8"/>
            <p:cNvSpPr/>
            <p:nvPr/>
          </p:nvSpPr>
          <p:spPr>
            <a:xfrm>
              <a:off x="0" y="0"/>
              <a:ext cx="4524999" cy="2330092"/>
            </a:xfrm>
            <a:custGeom>
              <a:avLst/>
              <a:gdLst/>
              <a:ahLst/>
              <a:cxnLst/>
              <a:rect l="l" t="t" r="r" b="b"/>
              <a:pathLst>
                <a:path w="4524999" h="2330092">
                  <a:moveTo>
                    <a:pt x="0" y="0"/>
                  </a:moveTo>
                  <a:lnTo>
                    <a:pt x="4524999" y="0"/>
                  </a:lnTo>
                  <a:lnTo>
                    <a:pt x="4524999" y="2330092"/>
                  </a:lnTo>
                  <a:lnTo>
                    <a:pt x="0" y="2330092"/>
                  </a:lnTo>
                  <a:close/>
                </a:path>
              </a:pathLst>
            </a:custGeom>
            <a:solidFill>
              <a:srgbClr val="FFFFFF"/>
            </a:solidFill>
          </p:spPr>
        </p:sp>
      </p:grpSp>
      <p:sp>
        <p:nvSpPr>
          <p:cNvPr id="9" name="Freeform 9"/>
          <p:cNvSpPr/>
          <p:nvPr/>
        </p:nvSpPr>
        <p:spPr>
          <a:xfrm rot="-1208263">
            <a:off x="14398507" y="1177198"/>
            <a:ext cx="1894308" cy="1732431"/>
          </a:xfrm>
          <a:custGeom>
            <a:avLst/>
            <a:gdLst/>
            <a:ahLst/>
            <a:cxnLst/>
            <a:rect l="l" t="t" r="r" b="b"/>
            <a:pathLst>
              <a:path w="1894308" h="1732431">
                <a:moveTo>
                  <a:pt x="0" y="0"/>
                </a:moveTo>
                <a:lnTo>
                  <a:pt x="1894308" y="0"/>
                </a:lnTo>
                <a:lnTo>
                  <a:pt x="1894308" y="1732431"/>
                </a:lnTo>
                <a:lnTo>
                  <a:pt x="0" y="173243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rot="-1112485">
            <a:off x="1152804" y="1270039"/>
            <a:ext cx="3198443" cy="1302639"/>
          </a:xfrm>
          <a:custGeom>
            <a:avLst/>
            <a:gdLst/>
            <a:ahLst/>
            <a:cxnLst/>
            <a:rect l="l" t="t" r="r" b="b"/>
            <a:pathLst>
              <a:path w="3198443" h="1302639">
                <a:moveTo>
                  <a:pt x="0" y="0"/>
                </a:moveTo>
                <a:lnTo>
                  <a:pt x="3198443" y="0"/>
                </a:lnTo>
                <a:lnTo>
                  <a:pt x="3198443" y="1302639"/>
                </a:lnTo>
                <a:lnTo>
                  <a:pt x="0" y="130263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p:cNvSpPr/>
          <p:nvPr/>
        </p:nvSpPr>
        <p:spPr>
          <a:xfrm rot="929816">
            <a:off x="15253933" y="6624866"/>
            <a:ext cx="1664670" cy="1664670"/>
          </a:xfrm>
          <a:custGeom>
            <a:avLst/>
            <a:gdLst/>
            <a:ahLst/>
            <a:cxnLst/>
            <a:rect l="l" t="t" r="r" b="b"/>
            <a:pathLst>
              <a:path w="1664670" h="1664670">
                <a:moveTo>
                  <a:pt x="0" y="0"/>
                </a:moveTo>
                <a:lnTo>
                  <a:pt x="1664670" y="0"/>
                </a:lnTo>
                <a:lnTo>
                  <a:pt x="1664670" y="1664671"/>
                </a:lnTo>
                <a:lnTo>
                  <a:pt x="0" y="166467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2" name="Freeform 12"/>
          <p:cNvSpPr/>
          <p:nvPr/>
        </p:nvSpPr>
        <p:spPr>
          <a:xfrm>
            <a:off x="7178920" y="8481666"/>
            <a:ext cx="3659759" cy="1011424"/>
          </a:xfrm>
          <a:custGeom>
            <a:avLst/>
            <a:gdLst/>
            <a:ahLst/>
            <a:cxnLst/>
            <a:rect l="l" t="t" r="r" b="b"/>
            <a:pathLst>
              <a:path w="3659759" h="1011424">
                <a:moveTo>
                  <a:pt x="0" y="0"/>
                </a:moveTo>
                <a:lnTo>
                  <a:pt x="3659759" y="0"/>
                </a:lnTo>
                <a:lnTo>
                  <a:pt x="3659759" y="1011424"/>
                </a:lnTo>
                <a:lnTo>
                  <a:pt x="0" y="1011424"/>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3" name="TextBox 13"/>
          <p:cNvSpPr txBox="1"/>
          <p:nvPr/>
        </p:nvSpPr>
        <p:spPr>
          <a:xfrm>
            <a:off x="3237175" y="6480686"/>
            <a:ext cx="11813650" cy="1261110"/>
          </a:xfrm>
          <a:prstGeom prst="rect">
            <a:avLst/>
          </a:prstGeom>
        </p:spPr>
        <p:txBody>
          <a:bodyPr lIns="0" tIns="0" rIns="0" bIns="0" rtlCol="0" anchor="t">
            <a:spAutoFit/>
          </a:bodyPr>
          <a:lstStyle/>
          <a:p>
            <a:pPr algn="ctr">
              <a:lnSpc>
                <a:spcPts val="5039"/>
              </a:lnSpc>
            </a:pPr>
            <a:r>
              <a:rPr lang="en-US" sz="3599">
                <a:solidFill>
                  <a:srgbClr val="000000"/>
                </a:solidFill>
                <a:latin typeface="VT323"/>
              </a:rPr>
              <a:t>Dosen Pengampu : Tita Karlita S.Kom., M.Kom.</a:t>
            </a:r>
          </a:p>
          <a:p>
            <a:pPr algn="ctr">
              <a:lnSpc>
                <a:spcPts val="5039"/>
              </a:lnSpc>
            </a:pPr>
            <a:r>
              <a:rPr lang="en-US" sz="3599">
                <a:solidFill>
                  <a:srgbClr val="000000"/>
                </a:solidFill>
                <a:latin typeface="VT323"/>
              </a:rPr>
              <a:t>Bayu Kurniawan / 3322600019</a:t>
            </a:r>
          </a:p>
        </p:txBody>
      </p:sp>
      <p:sp>
        <p:nvSpPr>
          <p:cNvPr id="14" name="Freeform 14"/>
          <p:cNvSpPr/>
          <p:nvPr/>
        </p:nvSpPr>
        <p:spPr>
          <a:xfrm rot="-541526">
            <a:off x="1643349" y="7547433"/>
            <a:ext cx="1868465" cy="1868465"/>
          </a:xfrm>
          <a:custGeom>
            <a:avLst/>
            <a:gdLst/>
            <a:ahLst/>
            <a:cxnLst/>
            <a:rect l="l" t="t" r="r" b="b"/>
            <a:pathLst>
              <a:path w="1868465" h="1868465">
                <a:moveTo>
                  <a:pt x="0" y="0"/>
                </a:moveTo>
                <a:lnTo>
                  <a:pt x="1868465" y="0"/>
                </a:lnTo>
                <a:lnTo>
                  <a:pt x="1868465" y="1868465"/>
                </a:lnTo>
                <a:lnTo>
                  <a:pt x="0" y="1868465"/>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15" name="Freeform 15"/>
          <p:cNvSpPr/>
          <p:nvPr/>
        </p:nvSpPr>
        <p:spPr>
          <a:xfrm rot="697588">
            <a:off x="10793386" y="-365951"/>
            <a:ext cx="1410575" cy="1654192"/>
          </a:xfrm>
          <a:custGeom>
            <a:avLst/>
            <a:gdLst/>
            <a:ahLst/>
            <a:cxnLst/>
            <a:rect l="l" t="t" r="r" b="b"/>
            <a:pathLst>
              <a:path w="1410575" h="1654192">
                <a:moveTo>
                  <a:pt x="0" y="0"/>
                </a:moveTo>
                <a:lnTo>
                  <a:pt x="1410575" y="0"/>
                </a:lnTo>
                <a:lnTo>
                  <a:pt x="1410575" y="1654192"/>
                </a:lnTo>
                <a:lnTo>
                  <a:pt x="0" y="1654192"/>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sp>
      <p:sp>
        <p:nvSpPr>
          <p:cNvPr id="16" name="Freeform 16"/>
          <p:cNvSpPr/>
          <p:nvPr/>
        </p:nvSpPr>
        <p:spPr>
          <a:xfrm rot="-1159337">
            <a:off x="12689143" y="9436565"/>
            <a:ext cx="1298583" cy="1298583"/>
          </a:xfrm>
          <a:custGeom>
            <a:avLst/>
            <a:gdLst/>
            <a:ahLst/>
            <a:cxnLst/>
            <a:rect l="l" t="t" r="r" b="b"/>
            <a:pathLst>
              <a:path w="1298583" h="1298583">
                <a:moveTo>
                  <a:pt x="0" y="0"/>
                </a:moveTo>
                <a:lnTo>
                  <a:pt x="1298583" y="0"/>
                </a:lnTo>
                <a:lnTo>
                  <a:pt x="1298583" y="1298584"/>
                </a:lnTo>
                <a:lnTo>
                  <a:pt x="0" y="1298584"/>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sp>
      <p:sp>
        <p:nvSpPr>
          <p:cNvPr id="17" name="Freeform 17"/>
          <p:cNvSpPr/>
          <p:nvPr/>
        </p:nvSpPr>
        <p:spPr>
          <a:xfrm rot="587268">
            <a:off x="-302091" y="4138510"/>
            <a:ext cx="1573568" cy="1573568"/>
          </a:xfrm>
          <a:custGeom>
            <a:avLst/>
            <a:gdLst/>
            <a:ahLst/>
            <a:cxnLst/>
            <a:rect l="l" t="t" r="r" b="b"/>
            <a:pathLst>
              <a:path w="1573568" h="1573568">
                <a:moveTo>
                  <a:pt x="0" y="0"/>
                </a:moveTo>
                <a:lnTo>
                  <a:pt x="1573569" y="0"/>
                </a:lnTo>
                <a:lnTo>
                  <a:pt x="1573569" y="1573568"/>
                </a:lnTo>
                <a:lnTo>
                  <a:pt x="0" y="1573568"/>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sp>
      <p:sp>
        <p:nvSpPr>
          <p:cNvPr id="18" name="Freeform 18"/>
          <p:cNvSpPr/>
          <p:nvPr/>
        </p:nvSpPr>
        <p:spPr>
          <a:xfrm rot="-902371">
            <a:off x="17718516" y="3171549"/>
            <a:ext cx="1138969" cy="1379808"/>
          </a:xfrm>
          <a:custGeom>
            <a:avLst/>
            <a:gdLst/>
            <a:ahLst/>
            <a:cxnLst/>
            <a:rect l="l" t="t" r="r" b="b"/>
            <a:pathLst>
              <a:path w="1138969" h="1379808">
                <a:moveTo>
                  <a:pt x="0" y="0"/>
                </a:moveTo>
                <a:lnTo>
                  <a:pt x="1138968" y="0"/>
                </a:lnTo>
                <a:lnTo>
                  <a:pt x="1138968" y="1379808"/>
                </a:lnTo>
                <a:lnTo>
                  <a:pt x="0" y="1379808"/>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sp>
      <p:sp>
        <p:nvSpPr>
          <p:cNvPr id="19" name="TextBox 19"/>
          <p:cNvSpPr txBox="1"/>
          <p:nvPr/>
        </p:nvSpPr>
        <p:spPr>
          <a:xfrm>
            <a:off x="4707068" y="1957688"/>
            <a:ext cx="8873864" cy="655955"/>
          </a:xfrm>
          <a:prstGeom prst="rect">
            <a:avLst/>
          </a:prstGeom>
        </p:spPr>
        <p:txBody>
          <a:bodyPr lIns="0" tIns="0" rIns="0" bIns="0" rtlCol="0" anchor="t">
            <a:spAutoFit/>
          </a:bodyPr>
          <a:lstStyle/>
          <a:p>
            <a:pPr algn="ctr">
              <a:lnSpc>
                <a:spcPts val="5319"/>
              </a:lnSpc>
            </a:pPr>
            <a:r>
              <a:rPr lang="en-US" sz="3799">
                <a:solidFill>
                  <a:srgbClr val="604ABD"/>
                </a:solidFill>
                <a:latin typeface="VT323"/>
              </a:rPr>
              <a:t>LAPORAN PRAKTIKUM TEXT MAINING</a:t>
            </a:r>
          </a:p>
        </p:txBody>
      </p:sp>
      <p:sp>
        <p:nvSpPr>
          <p:cNvPr id="20" name="TextBox 20"/>
          <p:cNvSpPr txBox="1"/>
          <p:nvPr/>
        </p:nvSpPr>
        <p:spPr>
          <a:xfrm>
            <a:off x="3877254" y="3375199"/>
            <a:ext cx="10263089" cy="1537572"/>
          </a:xfrm>
          <a:prstGeom prst="rect">
            <a:avLst/>
          </a:prstGeom>
        </p:spPr>
        <p:txBody>
          <a:bodyPr lIns="0" tIns="0" rIns="0" bIns="0" rtlCol="0" anchor="t">
            <a:spAutoFit/>
          </a:bodyPr>
          <a:lstStyle/>
          <a:p>
            <a:pPr algn="ctr">
              <a:lnSpc>
                <a:spcPts val="10505"/>
              </a:lnSpc>
            </a:pPr>
            <a:r>
              <a:rPr lang="en-US" sz="13468" dirty="0">
                <a:solidFill>
                  <a:srgbClr val="604ABD"/>
                </a:solidFill>
                <a:latin typeface="VT323"/>
              </a:rPr>
              <a:t>Text Clustering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3059929" y="3125778"/>
            <a:ext cx="9761933" cy="5128731"/>
          </a:xfrm>
          <a:custGeom>
            <a:avLst/>
            <a:gdLst/>
            <a:ahLst/>
            <a:cxnLst/>
            <a:rect l="l" t="t" r="r" b="b"/>
            <a:pathLst>
              <a:path w="9761933" h="5128731">
                <a:moveTo>
                  <a:pt x="0" y="0"/>
                </a:moveTo>
                <a:lnTo>
                  <a:pt x="9761934" y="0"/>
                </a:lnTo>
                <a:lnTo>
                  <a:pt x="9761934" y="5128731"/>
                </a:lnTo>
                <a:lnTo>
                  <a:pt x="0" y="5128731"/>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1225550"/>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Step 4: Menghitung vektor dokumen dengan mengalikan nilai TF (Term Frequency) dan IDF (Inverse Document Frequency), menggunakan modul Tf idf Vectorizer dari scikit-learn.</a:t>
            </a:r>
          </a:p>
        </p:txBody>
      </p:sp>
      <p:sp>
        <p:nvSpPr>
          <p:cNvPr id="13" name="TextBox 13"/>
          <p:cNvSpPr txBox="1"/>
          <p:nvPr/>
        </p:nvSpPr>
        <p:spPr>
          <a:xfrm>
            <a:off x="656782" y="8389302"/>
            <a:ext cx="14253118" cy="1671320"/>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Menunjukkan bobot TF-IDF untuk setiap kata dalam setiap kalimat, dan dapat diambil Kesimpulan dari output ini adalah bahwa TF-IDF memberikan bobot yang lebih tinggi untuk kata-kata yang unik dalam teks dan sebaliknya</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902868" y="2466650"/>
            <a:ext cx="9775636" cy="5787860"/>
          </a:xfrm>
          <a:custGeom>
            <a:avLst/>
            <a:gdLst/>
            <a:ahLst/>
            <a:cxnLst/>
            <a:rect l="l" t="t" r="r" b="b"/>
            <a:pathLst>
              <a:path w="9775636" h="5787860">
                <a:moveTo>
                  <a:pt x="0" y="0"/>
                </a:moveTo>
                <a:lnTo>
                  <a:pt x="9775636" y="0"/>
                </a:lnTo>
                <a:lnTo>
                  <a:pt x="9775636" y="5787859"/>
                </a:lnTo>
                <a:lnTo>
                  <a:pt x="0" y="5787859"/>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Our Dataset</a:t>
            </a:r>
          </a:p>
        </p:txBody>
      </p:sp>
      <p:sp>
        <p:nvSpPr>
          <p:cNvPr id="13" name="TextBox 13"/>
          <p:cNvSpPr txBox="1"/>
          <p:nvPr/>
        </p:nvSpPr>
        <p:spPr>
          <a:xfrm>
            <a:off x="754304" y="8316672"/>
            <a:ext cx="14253118" cy="1671320"/>
          </a:xfrm>
          <a:prstGeom prst="rect">
            <a:avLst/>
          </a:prstGeom>
        </p:spPr>
        <p:txBody>
          <a:bodyPr lIns="0" tIns="0" rIns="0" bIns="0" rtlCol="0" anchor="t">
            <a:spAutoFit/>
          </a:bodyPr>
          <a:lstStyle/>
          <a:p>
            <a:pPr algn="ctr">
              <a:lnSpc>
                <a:spcPts val="4479"/>
              </a:lnSpc>
            </a:pPr>
            <a:r>
              <a:rPr lang="en-US" sz="3199">
                <a:solidFill>
                  <a:srgbClr val="000000"/>
                </a:solidFill>
                <a:latin typeface="VT323"/>
              </a:rPr>
              <a:t>Memanggil beberapa library untuk menjalankan program dan untuk menampilkan visualisasinya</a:t>
            </a:r>
          </a:p>
          <a:p>
            <a:pPr algn="ctr">
              <a:lnSpc>
                <a:spcPts val="4479"/>
              </a:lnSpc>
              <a:spcBef>
                <a:spcPct val="0"/>
              </a:spcBef>
            </a:pPr>
            <a:endParaRPr lang="en-US" sz="3199">
              <a:solidFill>
                <a:srgbClr val="000000"/>
              </a:solidFill>
              <a:latin typeface="VT323"/>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2853893" y="1849221"/>
            <a:ext cx="8190559" cy="6337933"/>
          </a:xfrm>
          <a:custGeom>
            <a:avLst/>
            <a:gdLst/>
            <a:ahLst/>
            <a:cxnLst/>
            <a:rect l="l" t="t" r="r" b="b"/>
            <a:pathLst>
              <a:path w="8190559" h="6337933">
                <a:moveTo>
                  <a:pt x="0" y="0"/>
                </a:moveTo>
                <a:lnTo>
                  <a:pt x="8190559" y="0"/>
                </a:lnTo>
                <a:lnTo>
                  <a:pt x="8190559" y="6337932"/>
                </a:lnTo>
                <a:lnTo>
                  <a:pt x="0" y="6337932"/>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Our Dataset</a:t>
            </a:r>
          </a:p>
        </p:txBody>
      </p:sp>
      <p:sp>
        <p:nvSpPr>
          <p:cNvPr id="13" name="TextBox 13"/>
          <p:cNvSpPr txBox="1"/>
          <p:nvPr/>
        </p:nvSpPr>
        <p:spPr>
          <a:xfrm>
            <a:off x="754304" y="8389302"/>
            <a:ext cx="14253118" cy="1671320"/>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Menampilkan nama-nama kategori atau newsgroups yang ada dalam subset 'train' dari dataset "20 Newsgroups" dan menampilkan 20 topik yang berbeda, seperti politik, olahraga, science, dan lain-lain.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2771519" y="1849221"/>
            <a:ext cx="10604566" cy="6534127"/>
          </a:xfrm>
          <a:custGeom>
            <a:avLst/>
            <a:gdLst/>
            <a:ahLst/>
            <a:cxnLst/>
            <a:rect l="l" t="t" r="r" b="b"/>
            <a:pathLst>
              <a:path w="10604566" h="6534127">
                <a:moveTo>
                  <a:pt x="0" y="0"/>
                </a:moveTo>
                <a:lnTo>
                  <a:pt x="10604566" y="0"/>
                </a:lnTo>
                <a:lnTo>
                  <a:pt x="10604566" y="6534126"/>
                </a:lnTo>
                <a:lnTo>
                  <a:pt x="0" y="6534126"/>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Our Dataset</a:t>
            </a:r>
          </a:p>
        </p:txBody>
      </p:sp>
      <p:sp>
        <p:nvSpPr>
          <p:cNvPr id="13" name="TextBox 13"/>
          <p:cNvSpPr txBox="1"/>
          <p:nvPr/>
        </p:nvSpPr>
        <p:spPr>
          <a:xfrm>
            <a:off x="754304" y="8316672"/>
            <a:ext cx="14253118" cy="1671320"/>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Menampilkan Data Frame 'df' akan berisi teks corpus dari kategori-kategori yang telah ditentukan, Data Frame ini akan memberikan akses mudah untuk menganalisis teks dalam dataset "20 Newsgroups".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TextBox 10"/>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1" name="TextBox 11"/>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Preprocessing</a:t>
            </a:r>
          </a:p>
        </p:txBody>
      </p:sp>
      <p:sp>
        <p:nvSpPr>
          <p:cNvPr id="12" name="TextBox 12"/>
          <p:cNvSpPr txBox="1"/>
          <p:nvPr/>
        </p:nvSpPr>
        <p:spPr>
          <a:xfrm>
            <a:off x="754304" y="6322527"/>
            <a:ext cx="14253118" cy="2795270"/>
          </a:xfrm>
          <a:prstGeom prst="rect">
            <a:avLst/>
          </a:prstGeom>
        </p:spPr>
        <p:txBody>
          <a:bodyPr lIns="0" tIns="0" rIns="0" bIns="0" rtlCol="0" anchor="t">
            <a:spAutoFit/>
          </a:bodyPr>
          <a:lstStyle/>
          <a:p>
            <a:pPr algn="ctr">
              <a:lnSpc>
                <a:spcPts val="4479"/>
              </a:lnSpc>
            </a:pPr>
            <a:r>
              <a:rPr lang="en-US" sz="3199">
                <a:solidFill>
                  <a:srgbClr val="000000"/>
                </a:solidFill>
                <a:latin typeface="VT323"/>
              </a:rPr>
              <a:t>Menampilkan 10 kata pertama dari daftar stop words dalam bahasa Inggris yang disediakan oleh NLTK. Daftar ini berisi kata-kata seperti "i," "me," "my," "we," dan lain-lain yang umumnya dianggap tidak memiliki makna penting dan sering dihapus saat melakukan analisis teks.</a:t>
            </a:r>
          </a:p>
          <a:p>
            <a:pPr algn="ctr">
              <a:lnSpc>
                <a:spcPts val="4479"/>
              </a:lnSpc>
              <a:spcBef>
                <a:spcPct val="0"/>
              </a:spcBef>
            </a:pPr>
            <a:endParaRPr lang="en-US" sz="3199">
              <a:solidFill>
                <a:srgbClr val="000000"/>
              </a:solidFill>
              <a:latin typeface="VT323"/>
            </a:endParaRPr>
          </a:p>
        </p:txBody>
      </p:sp>
      <p:sp>
        <p:nvSpPr>
          <p:cNvPr id="13" name="Freeform 13"/>
          <p:cNvSpPr/>
          <p:nvPr/>
        </p:nvSpPr>
        <p:spPr>
          <a:xfrm>
            <a:off x="656782" y="2517098"/>
            <a:ext cx="13611282" cy="2626402"/>
          </a:xfrm>
          <a:custGeom>
            <a:avLst/>
            <a:gdLst/>
            <a:ahLst/>
            <a:cxnLst/>
            <a:rect l="l" t="t" r="r" b="b"/>
            <a:pathLst>
              <a:path w="13611282" h="2626402">
                <a:moveTo>
                  <a:pt x="0" y="0"/>
                </a:moveTo>
                <a:lnTo>
                  <a:pt x="13611283" y="0"/>
                </a:lnTo>
                <a:lnTo>
                  <a:pt x="13611283" y="2626402"/>
                </a:lnTo>
                <a:lnTo>
                  <a:pt x="0" y="2626402"/>
                </a:lnTo>
                <a:lnTo>
                  <a:pt x="0" y="0"/>
                </a:lnTo>
                <a:close/>
              </a:path>
            </a:pathLst>
          </a:custGeom>
          <a:blipFill>
            <a:blip r:embed="rId12"/>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2944765" y="1849221"/>
            <a:ext cx="9563144" cy="6183174"/>
          </a:xfrm>
          <a:custGeom>
            <a:avLst/>
            <a:gdLst/>
            <a:ahLst/>
            <a:cxnLst/>
            <a:rect l="l" t="t" r="r" b="b"/>
            <a:pathLst>
              <a:path w="9563144" h="6183174">
                <a:moveTo>
                  <a:pt x="0" y="0"/>
                </a:moveTo>
                <a:lnTo>
                  <a:pt x="9563144" y="0"/>
                </a:lnTo>
                <a:lnTo>
                  <a:pt x="9563144" y="6183174"/>
                </a:lnTo>
                <a:lnTo>
                  <a:pt x="0" y="6183174"/>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Our Dataset</a:t>
            </a:r>
          </a:p>
        </p:txBody>
      </p:sp>
      <p:sp>
        <p:nvSpPr>
          <p:cNvPr id="13" name="TextBox 13"/>
          <p:cNvSpPr txBox="1"/>
          <p:nvPr/>
        </p:nvSpPr>
        <p:spPr>
          <a:xfrm>
            <a:off x="754304" y="8316672"/>
            <a:ext cx="14253118" cy="1671320"/>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Fungsi ini berguna dalam pemrosesan teks untuk membersihkan sesuatu yang kurang relevan seperti tautan, karakter khusus, dan stop words, serta mengubah teks menjadi format yang konsisten untuk analisis lebih lanjut.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3180018" y="1849221"/>
            <a:ext cx="11499379" cy="6066700"/>
          </a:xfrm>
          <a:custGeom>
            <a:avLst/>
            <a:gdLst/>
            <a:ahLst/>
            <a:cxnLst/>
            <a:rect l="l" t="t" r="r" b="b"/>
            <a:pathLst>
              <a:path w="11499379" h="6066700">
                <a:moveTo>
                  <a:pt x="0" y="0"/>
                </a:moveTo>
                <a:lnTo>
                  <a:pt x="11499379" y="0"/>
                </a:lnTo>
                <a:lnTo>
                  <a:pt x="11499379" y="6066699"/>
                </a:lnTo>
                <a:lnTo>
                  <a:pt x="0" y="6066699"/>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Preprocessing</a:t>
            </a:r>
          </a:p>
        </p:txBody>
      </p:sp>
      <p:sp>
        <p:nvSpPr>
          <p:cNvPr id="13" name="TextBox 13"/>
          <p:cNvSpPr txBox="1"/>
          <p:nvPr/>
        </p:nvSpPr>
        <p:spPr>
          <a:xfrm>
            <a:off x="754304" y="8316672"/>
            <a:ext cx="14253118" cy="1671320"/>
          </a:xfrm>
          <a:prstGeom prst="rect">
            <a:avLst/>
          </a:prstGeom>
        </p:spPr>
        <p:txBody>
          <a:bodyPr lIns="0" tIns="0" rIns="0" bIns="0" rtlCol="0" anchor="t">
            <a:spAutoFit/>
          </a:bodyPr>
          <a:lstStyle/>
          <a:p>
            <a:pPr algn="ctr">
              <a:lnSpc>
                <a:spcPts val="4479"/>
              </a:lnSpc>
            </a:pPr>
            <a:r>
              <a:rPr lang="en-US" sz="3199">
                <a:solidFill>
                  <a:srgbClr val="000000"/>
                </a:solidFill>
                <a:latin typeface="VT323"/>
              </a:rPr>
              <a:t>Menampilkan hasil dari step sebelumnya termasuk penghapusan stop word juga, yaitu menampilkan 2 kolom yaitu corpus dan cleaned. kolom cleaned berisi teks yang lebih siap</a:t>
            </a:r>
          </a:p>
          <a:p>
            <a:pPr algn="ctr">
              <a:lnSpc>
                <a:spcPts val="4479"/>
              </a:lnSpc>
              <a:spcBef>
                <a:spcPct val="0"/>
              </a:spcBef>
            </a:pPr>
            <a:r>
              <a:rPr lang="en-US" sz="3199">
                <a:solidFill>
                  <a:srgbClr val="000000"/>
                </a:solidFill>
                <a:latin typeface="VT323"/>
              </a:rPr>
              <a:t>untuk analisis teks lebih lanjut.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193993" y="2379446"/>
            <a:ext cx="13373740" cy="4615909"/>
          </a:xfrm>
          <a:custGeom>
            <a:avLst/>
            <a:gdLst/>
            <a:ahLst/>
            <a:cxnLst/>
            <a:rect l="l" t="t" r="r" b="b"/>
            <a:pathLst>
              <a:path w="13373740" h="4615909">
                <a:moveTo>
                  <a:pt x="0" y="0"/>
                </a:moveTo>
                <a:lnTo>
                  <a:pt x="13373740" y="0"/>
                </a:lnTo>
                <a:lnTo>
                  <a:pt x="13373740" y="4615909"/>
                </a:lnTo>
                <a:lnTo>
                  <a:pt x="0" y="4615909"/>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TF-IDF Vectorization</a:t>
            </a:r>
          </a:p>
        </p:txBody>
      </p:sp>
      <p:sp>
        <p:nvSpPr>
          <p:cNvPr id="13" name="TextBox 13"/>
          <p:cNvSpPr txBox="1"/>
          <p:nvPr/>
        </p:nvSpPr>
        <p:spPr>
          <a:xfrm>
            <a:off x="754304" y="7462080"/>
            <a:ext cx="14253118" cy="1671320"/>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Menampilkan matriks array yang menghasilkan vektor TF-IDF dari teks. Setiap baris dalam matriks ini mewakili satu dokumen dari dataset. Nilai dalam hasil output tersebut menunjukkan bobot TF-IDF dari setiap kata dalam setiap dokumen.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218808" y="2608698"/>
            <a:ext cx="13324110" cy="5015171"/>
          </a:xfrm>
          <a:custGeom>
            <a:avLst/>
            <a:gdLst/>
            <a:ahLst/>
            <a:cxnLst/>
            <a:rect l="l" t="t" r="r" b="b"/>
            <a:pathLst>
              <a:path w="13324110" h="5015171">
                <a:moveTo>
                  <a:pt x="0" y="0"/>
                </a:moveTo>
                <a:lnTo>
                  <a:pt x="13324110" y="0"/>
                </a:lnTo>
                <a:lnTo>
                  <a:pt x="13324110" y="5015172"/>
                </a:lnTo>
                <a:lnTo>
                  <a:pt x="0" y="5015172"/>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Implementation of KMeans</a:t>
            </a:r>
          </a:p>
        </p:txBody>
      </p:sp>
      <p:sp>
        <p:nvSpPr>
          <p:cNvPr id="13" name="TextBox 13"/>
          <p:cNvSpPr txBox="1"/>
          <p:nvPr/>
        </p:nvSpPr>
        <p:spPr>
          <a:xfrm>
            <a:off x="837674" y="7785795"/>
            <a:ext cx="14253118" cy="2233295"/>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Menghasilkan array yang berisi label cluster untuk setiap dokumen dalam dataset. Masing-masing dokumen diberi label cluster tertentu, yang menunjukkan dokumen tersebut termasuk dalam cluster yang mana berdasarkan karakteristiknya dalam representasi vektor TF-IDF.</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562057" y="2481023"/>
            <a:ext cx="11836191" cy="5324953"/>
          </a:xfrm>
          <a:custGeom>
            <a:avLst/>
            <a:gdLst/>
            <a:ahLst/>
            <a:cxnLst/>
            <a:rect l="l" t="t" r="r" b="b"/>
            <a:pathLst>
              <a:path w="11836191" h="5324953">
                <a:moveTo>
                  <a:pt x="0" y="0"/>
                </a:moveTo>
                <a:lnTo>
                  <a:pt x="11836191" y="0"/>
                </a:lnTo>
                <a:lnTo>
                  <a:pt x="11836191" y="5324954"/>
                </a:lnTo>
                <a:lnTo>
                  <a:pt x="0" y="5324954"/>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Dimensional Reduction and Visualization</a:t>
            </a:r>
          </a:p>
        </p:txBody>
      </p:sp>
      <p:sp>
        <p:nvSpPr>
          <p:cNvPr id="13" name="TextBox 13"/>
          <p:cNvSpPr txBox="1"/>
          <p:nvPr/>
        </p:nvSpPr>
        <p:spPr>
          <a:xfrm>
            <a:off x="837674" y="7739302"/>
            <a:ext cx="14253118" cy="1671320"/>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PCA digunakan untuk mengurangi dimensi dari matriks vektor TF-IDF sebelumnya X menjadi dua dimensi., dan hasil outputnya berupa array yang berisiproyeksidokumen-dokumen yang telah dikurangi dimensinya menggunakan PCA.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028700" y="2011296"/>
            <a:ext cx="13669809" cy="5294474"/>
          </a:xfrm>
          <a:custGeom>
            <a:avLst/>
            <a:gdLst/>
            <a:ahLst/>
            <a:cxnLst/>
            <a:rect l="l" t="t" r="r" b="b"/>
            <a:pathLst>
              <a:path w="13669809" h="5294474">
                <a:moveTo>
                  <a:pt x="0" y="0"/>
                </a:moveTo>
                <a:lnTo>
                  <a:pt x="13669809" y="0"/>
                </a:lnTo>
                <a:lnTo>
                  <a:pt x="13669809" y="5294473"/>
                </a:lnTo>
                <a:lnTo>
                  <a:pt x="0" y="5294473"/>
                </a:lnTo>
                <a:lnTo>
                  <a:pt x="0" y="0"/>
                </a:lnTo>
                <a:close/>
              </a:path>
            </a:pathLst>
          </a:custGeom>
          <a:blipFill>
            <a:blip r:embed="rId12"/>
            <a:stretch>
              <a:fillRect/>
            </a:stretch>
          </a:blipFill>
        </p:spPr>
      </p:sp>
      <p:sp>
        <p:nvSpPr>
          <p:cNvPr id="11" name="TextBox 11"/>
          <p:cNvSpPr txBox="1"/>
          <p:nvPr/>
        </p:nvSpPr>
        <p:spPr>
          <a:xfrm>
            <a:off x="0" y="514984"/>
            <a:ext cx="9942244" cy="913131"/>
          </a:xfrm>
          <a:prstGeom prst="rect">
            <a:avLst/>
          </a:prstGeom>
        </p:spPr>
        <p:txBody>
          <a:bodyPr lIns="0" tIns="0" rIns="0" bIns="0" rtlCol="0" anchor="t">
            <a:spAutoFit/>
          </a:bodyPr>
          <a:lstStyle/>
          <a:p>
            <a:pPr algn="ctr">
              <a:lnSpc>
                <a:spcPts val="7419"/>
              </a:lnSpc>
              <a:spcBef>
                <a:spcPct val="0"/>
              </a:spcBef>
            </a:pPr>
            <a:r>
              <a:rPr lang="en-US" sz="5299">
                <a:solidFill>
                  <a:srgbClr val="000000"/>
                </a:solidFill>
                <a:latin typeface="VT323"/>
              </a:rPr>
              <a:t>-ASSIGNMENT 1 Bag Of Words (BOW)-</a:t>
            </a:r>
          </a:p>
        </p:txBody>
      </p:sp>
      <p:sp>
        <p:nvSpPr>
          <p:cNvPr id="12" name="TextBox 12"/>
          <p:cNvSpPr txBox="1"/>
          <p:nvPr/>
        </p:nvSpPr>
        <p:spPr>
          <a:xfrm>
            <a:off x="656782" y="1351916"/>
            <a:ext cx="16590843" cy="606425"/>
          </a:xfrm>
          <a:prstGeom prst="rect">
            <a:avLst/>
          </a:prstGeom>
        </p:spPr>
        <p:txBody>
          <a:bodyPr lIns="0" tIns="0" rIns="0" bIns="0" rtlCol="0" anchor="t">
            <a:spAutoFit/>
          </a:bodyPr>
          <a:lstStyle/>
          <a:p>
            <a:pPr algn="ctr">
              <a:lnSpc>
                <a:spcPts val="4899"/>
              </a:lnSpc>
              <a:spcBef>
                <a:spcPct val="0"/>
              </a:spcBef>
            </a:pPr>
            <a:r>
              <a:rPr lang="en-US" sz="3499">
                <a:solidFill>
                  <a:srgbClr val="000000"/>
                </a:solidFill>
                <a:latin typeface="VT323"/>
              </a:rPr>
              <a:t>Step 1 : Mentokenisasi data, menghilangkan stop words dan melakukan stemming atau lemitasi</a:t>
            </a:r>
          </a:p>
        </p:txBody>
      </p:sp>
      <p:sp>
        <p:nvSpPr>
          <p:cNvPr id="13" name="TextBox 13"/>
          <p:cNvSpPr txBox="1"/>
          <p:nvPr/>
        </p:nvSpPr>
        <p:spPr>
          <a:xfrm>
            <a:off x="656782" y="7296244"/>
            <a:ext cx="14253118" cy="2795270"/>
          </a:xfrm>
          <a:prstGeom prst="rect">
            <a:avLst/>
          </a:prstGeom>
        </p:spPr>
        <p:txBody>
          <a:bodyPr lIns="0" tIns="0" rIns="0" bIns="0" rtlCol="0" anchor="t">
            <a:spAutoFit/>
          </a:bodyPr>
          <a:lstStyle/>
          <a:p>
            <a:pPr algn="ctr">
              <a:lnSpc>
                <a:spcPts val="4479"/>
              </a:lnSpc>
            </a:pPr>
            <a:r>
              <a:rPr lang="en-US" sz="3199">
                <a:solidFill>
                  <a:srgbClr val="000000"/>
                </a:solidFill>
                <a:latin typeface="VT323"/>
              </a:rPr>
              <a:t>Menampilkanhasilpemrosesankalimatdenganmenghilangkan kata yang tidakrelevan, seperti pada kalimatpertamamengilangkan kata “the”, “here”,”is”, kalimatkedua “do”, “not”, dan pada kalimatketiga yang tidak relevanada di kata “is” dan “or”. Kemudian kata kunci yang relevan di ubah menjadi bentuk dasarnya</a:t>
            </a:r>
          </a:p>
          <a:p>
            <a:pPr algn="ctr">
              <a:lnSpc>
                <a:spcPts val="4479"/>
              </a:lnSpc>
              <a:spcBef>
                <a:spcPct val="0"/>
              </a:spcBef>
            </a:pPr>
            <a:r>
              <a:rPr lang="en-US" sz="3199">
                <a:solidFill>
                  <a:srgbClr val="000000"/>
                </a:solidFill>
                <a:latin typeface="VT323"/>
              </a:rPr>
              <a:t>dengan proses lemitasi untuk mempermudah analisis teks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381449" y="2379446"/>
            <a:ext cx="8548259" cy="5516870"/>
          </a:xfrm>
          <a:custGeom>
            <a:avLst/>
            <a:gdLst/>
            <a:ahLst/>
            <a:cxnLst/>
            <a:rect l="l" t="t" r="r" b="b"/>
            <a:pathLst>
              <a:path w="8548259" h="5516870">
                <a:moveTo>
                  <a:pt x="0" y="0"/>
                </a:moveTo>
                <a:lnTo>
                  <a:pt x="8548258" y="0"/>
                </a:lnTo>
                <a:lnTo>
                  <a:pt x="8548258" y="5516870"/>
                </a:lnTo>
                <a:lnTo>
                  <a:pt x="0" y="5516870"/>
                </a:lnTo>
                <a:lnTo>
                  <a:pt x="0" y="0"/>
                </a:lnTo>
                <a:close/>
              </a:path>
            </a:pathLst>
          </a:custGeom>
          <a:blipFill>
            <a:blip r:embed="rId12"/>
            <a:stretch>
              <a:fillRect/>
            </a:stretch>
          </a:blipFill>
        </p:spPr>
      </p:sp>
      <p:sp>
        <p:nvSpPr>
          <p:cNvPr id="11" name="Freeform 11"/>
          <p:cNvSpPr/>
          <p:nvPr/>
        </p:nvSpPr>
        <p:spPr>
          <a:xfrm>
            <a:off x="9049314" y="1849221"/>
            <a:ext cx="9144000" cy="4540599"/>
          </a:xfrm>
          <a:custGeom>
            <a:avLst/>
            <a:gdLst/>
            <a:ahLst/>
            <a:cxnLst/>
            <a:rect l="l" t="t" r="r" b="b"/>
            <a:pathLst>
              <a:path w="9144000" h="4540599">
                <a:moveTo>
                  <a:pt x="0" y="0"/>
                </a:moveTo>
                <a:lnTo>
                  <a:pt x="9144000" y="0"/>
                </a:lnTo>
                <a:lnTo>
                  <a:pt x="9144000" y="4540599"/>
                </a:lnTo>
                <a:lnTo>
                  <a:pt x="0" y="4540599"/>
                </a:lnTo>
                <a:lnTo>
                  <a:pt x="0" y="0"/>
                </a:lnTo>
                <a:close/>
              </a:path>
            </a:pathLst>
          </a:custGeom>
          <a:blipFill>
            <a:blip r:embed="rId13"/>
            <a:stretch>
              <a:fillRect/>
            </a:stretch>
          </a:blipFill>
        </p:spPr>
      </p:sp>
      <p:sp>
        <p:nvSpPr>
          <p:cNvPr id="12" name="TextBox 12"/>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3" name="TextBox 13"/>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Dimensional Reduction and Visualization</a:t>
            </a:r>
          </a:p>
        </p:txBody>
      </p:sp>
      <p:sp>
        <p:nvSpPr>
          <p:cNvPr id="14" name="TextBox 14"/>
          <p:cNvSpPr txBox="1"/>
          <p:nvPr/>
        </p:nvSpPr>
        <p:spPr>
          <a:xfrm>
            <a:off x="837674" y="7967980"/>
            <a:ext cx="14253118" cy="2233295"/>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Hasil output adalah akan menampilkan tambahan informasi ke dalam Data Frame, yaitu 'cluster' yang berisi label cluster yang berasal dari algoritma K-Means, kemudian ‘x0' yang berisi hasil representasi dua dimensi setelah PCA yang pertama, dan yang terakhir 'x1' yang berisi representasi dua dimensi setelah PCA yang kedua.</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793063" y="2379446"/>
            <a:ext cx="10909467" cy="5950063"/>
          </a:xfrm>
          <a:custGeom>
            <a:avLst/>
            <a:gdLst/>
            <a:ahLst/>
            <a:cxnLst/>
            <a:rect l="l" t="t" r="r" b="b"/>
            <a:pathLst>
              <a:path w="10909467" h="5950063">
                <a:moveTo>
                  <a:pt x="0" y="0"/>
                </a:moveTo>
                <a:lnTo>
                  <a:pt x="10909467" y="0"/>
                </a:lnTo>
                <a:lnTo>
                  <a:pt x="10909467" y="5950063"/>
                </a:lnTo>
                <a:lnTo>
                  <a:pt x="0" y="5950063"/>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Dimensional Reduction and Visualization</a:t>
            </a:r>
          </a:p>
        </p:txBody>
      </p:sp>
      <p:sp>
        <p:nvSpPr>
          <p:cNvPr id="13" name="TextBox 13"/>
          <p:cNvSpPr txBox="1"/>
          <p:nvPr/>
        </p:nvSpPr>
        <p:spPr>
          <a:xfrm>
            <a:off x="754304" y="8606934"/>
            <a:ext cx="14253118" cy="1109345"/>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Menampilkan kata kunci untuk setiap clusternya dari masing-masing sentroid dalam algoritma K-Means yang telah digunakan sebelumnya</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76025" y="2595587"/>
            <a:ext cx="8368216" cy="2939225"/>
          </a:xfrm>
          <a:custGeom>
            <a:avLst/>
            <a:gdLst/>
            <a:ahLst/>
            <a:cxnLst/>
            <a:rect l="l" t="t" r="r" b="b"/>
            <a:pathLst>
              <a:path w="8368216" h="2939225">
                <a:moveTo>
                  <a:pt x="0" y="0"/>
                </a:moveTo>
                <a:lnTo>
                  <a:pt x="8368216" y="0"/>
                </a:lnTo>
                <a:lnTo>
                  <a:pt x="8368216" y="2939225"/>
                </a:lnTo>
                <a:lnTo>
                  <a:pt x="0" y="2939225"/>
                </a:lnTo>
                <a:lnTo>
                  <a:pt x="0" y="0"/>
                </a:lnTo>
                <a:close/>
              </a:path>
            </a:pathLst>
          </a:custGeom>
          <a:blipFill>
            <a:blip r:embed="rId12"/>
            <a:stretch>
              <a:fillRect/>
            </a:stretch>
          </a:blipFill>
        </p:spPr>
      </p:sp>
      <p:sp>
        <p:nvSpPr>
          <p:cNvPr id="11" name="Freeform 11"/>
          <p:cNvSpPr/>
          <p:nvPr/>
        </p:nvSpPr>
        <p:spPr>
          <a:xfrm>
            <a:off x="8696641" y="2114333"/>
            <a:ext cx="9477622" cy="5915882"/>
          </a:xfrm>
          <a:custGeom>
            <a:avLst/>
            <a:gdLst/>
            <a:ahLst/>
            <a:cxnLst/>
            <a:rect l="l" t="t" r="r" b="b"/>
            <a:pathLst>
              <a:path w="9477622" h="5915882">
                <a:moveTo>
                  <a:pt x="0" y="0"/>
                </a:moveTo>
                <a:lnTo>
                  <a:pt x="9477623" y="0"/>
                </a:lnTo>
                <a:lnTo>
                  <a:pt x="9477623" y="5915882"/>
                </a:lnTo>
                <a:lnTo>
                  <a:pt x="0" y="5915882"/>
                </a:lnTo>
                <a:lnTo>
                  <a:pt x="0" y="0"/>
                </a:lnTo>
                <a:close/>
              </a:path>
            </a:pathLst>
          </a:custGeom>
          <a:blipFill>
            <a:blip r:embed="rId13"/>
            <a:stretch>
              <a:fillRect/>
            </a:stretch>
          </a:blipFill>
        </p:spPr>
      </p:sp>
      <p:sp>
        <p:nvSpPr>
          <p:cNvPr id="12" name="TextBox 12"/>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3" name="TextBox 13"/>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Dimensional Reduction and Visualization</a:t>
            </a:r>
          </a:p>
        </p:txBody>
      </p:sp>
      <p:sp>
        <p:nvSpPr>
          <p:cNvPr id="14" name="TextBox 14"/>
          <p:cNvSpPr txBox="1"/>
          <p:nvPr/>
        </p:nvSpPr>
        <p:spPr>
          <a:xfrm>
            <a:off x="754304" y="8182615"/>
            <a:ext cx="14253118" cy="1671320"/>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Menampilkan visualisasi hasil Clustering yang menampilkan 5 topik yang di pilih sebelumnya, dalam sebuah Mapping, hasil clusteringnya cenderung banyak yg bergerombol di nilai dengan range -0,2 sampai 0,2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028700" y="2241020"/>
            <a:ext cx="13648164" cy="3886194"/>
          </a:xfrm>
          <a:custGeom>
            <a:avLst/>
            <a:gdLst/>
            <a:ahLst/>
            <a:cxnLst/>
            <a:rect l="l" t="t" r="r" b="b"/>
            <a:pathLst>
              <a:path w="13648164" h="3886194">
                <a:moveTo>
                  <a:pt x="0" y="0"/>
                </a:moveTo>
                <a:lnTo>
                  <a:pt x="13648164" y="0"/>
                </a:lnTo>
                <a:lnTo>
                  <a:pt x="13648164" y="3886194"/>
                </a:lnTo>
                <a:lnTo>
                  <a:pt x="0" y="3886194"/>
                </a:lnTo>
                <a:lnTo>
                  <a:pt x="0" y="0"/>
                </a:lnTo>
                <a:close/>
              </a:path>
            </a:pathLst>
          </a:custGeom>
          <a:blipFill>
            <a:blip r:embed="rId12"/>
            <a:stretch>
              <a:fillRect/>
            </a:stretch>
          </a:blipFill>
        </p:spPr>
      </p:sp>
      <p:sp>
        <p:nvSpPr>
          <p:cNvPr id="11" name="TextBox 11"/>
          <p:cNvSpPr txBox="1"/>
          <p:nvPr/>
        </p:nvSpPr>
        <p:spPr>
          <a:xfrm>
            <a:off x="1028700" y="457834"/>
            <a:ext cx="9942244" cy="913131"/>
          </a:xfrm>
          <a:prstGeom prst="rect">
            <a:avLst/>
          </a:prstGeom>
        </p:spPr>
        <p:txBody>
          <a:bodyPr lIns="0" tIns="0" rIns="0" bIns="0" rtlCol="0" anchor="t">
            <a:spAutoFit/>
          </a:bodyPr>
          <a:lstStyle/>
          <a:p>
            <a:pPr>
              <a:lnSpc>
                <a:spcPts val="7419"/>
              </a:lnSpc>
              <a:spcBef>
                <a:spcPct val="0"/>
              </a:spcBef>
            </a:pPr>
            <a:r>
              <a:rPr lang="en-US" sz="5299">
                <a:solidFill>
                  <a:srgbClr val="000000"/>
                </a:solidFill>
                <a:latin typeface="VT323"/>
              </a:rPr>
              <a:t>-ASSIGNMENT 2-</a:t>
            </a:r>
          </a:p>
        </p:txBody>
      </p:sp>
      <p:sp>
        <p:nvSpPr>
          <p:cNvPr id="12" name="TextBox 12"/>
          <p:cNvSpPr txBox="1"/>
          <p:nvPr/>
        </p:nvSpPr>
        <p:spPr>
          <a:xfrm>
            <a:off x="1028700" y="1294766"/>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Perform clustering on the News dataset</a:t>
            </a:r>
          </a:p>
        </p:txBody>
      </p:sp>
      <p:sp>
        <p:nvSpPr>
          <p:cNvPr id="13" name="TextBox 13"/>
          <p:cNvSpPr txBox="1"/>
          <p:nvPr/>
        </p:nvSpPr>
        <p:spPr>
          <a:xfrm>
            <a:off x="1028700" y="7192722"/>
            <a:ext cx="14253118" cy="2233295"/>
          </a:xfrm>
          <a:prstGeom prst="rect">
            <a:avLst/>
          </a:prstGeom>
        </p:spPr>
        <p:txBody>
          <a:bodyPr lIns="0" tIns="0" rIns="0" bIns="0" rtlCol="0" anchor="t">
            <a:spAutoFit/>
          </a:bodyPr>
          <a:lstStyle/>
          <a:p>
            <a:pPr algn="ctr">
              <a:lnSpc>
                <a:spcPts val="4479"/>
              </a:lnSpc>
            </a:pPr>
            <a:r>
              <a:rPr lang="en-US" sz="3199">
                <a:solidFill>
                  <a:srgbClr val="000000"/>
                </a:solidFill>
                <a:latin typeface="VT323"/>
              </a:rPr>
              <a:t>Hasil outputnya adalah jumlah dokumen dalam dataset "train" dan "test" untuk kategori-kategori yang telah dipilih. Jadi memiliki 2.918 dokumen dalam dataset pelatihan (training) dan 1.942 dokumen dalam dataset pengujian (testing) yang relevan</a:t>
            </a:r>
          </a:p>
          <a:p>
            <a:pPr algn="ctr">
              <a:lnSpc>
                <a:spcPts val="4479"/>
              </a:lnSpc>
              <a:spcBef>
                <a:spcPct val="0"/>
              </a:spcBef>
            </a:pPr>
            <a:endParaRPr lang="en-US" sz="3199">
              <a:solidFill>
                <a:srgbClr val="000000"/>
              </a:solidFill>
              <a:latin typeface="VT323"/>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532346" y="1901191"/>
            <a:ext cx="9438598" cy="5335954"/>
          </a:xfrm>
          <a:custGeom>
            <a:avLst/>
            <a:gdLst/>
            <a:ahLst/>
            <a:cxnLst/>
            <a:rect l="l" t="t" r="r" b="b"/>
            <a:pathLst>
              <a:path w="9438598" h="5335954">
                <a:moveTo>
                  <a:pt x="0" y="0"/>
                </a:moveTo>
                <a:lnTo>
                  <a:pt x="9438598" y="0"/>
                </a:lnTo>
                <a:lnTo>
                  <a:pt x="9438598" y="5335954"/>
                </a:lnTo>
                <a:lnTo>
                  <a:pt x="0" y="5335954"/>
                </a:lnTo>
                <a:lnTo>
                  <a:pt x="0" y="0"/>
                </a:lnTo>
                <a:close/>
              </a:path>
            </a:pathLst>
          </a:custGeom>
          <a:blipFill>
            <a:blip r:embed="rId12"/>
            <a:stretch>
              <a:fillRect/>
            </a:stretch>
          </a:blipFill>
        </p:spPr>
      </p:sp>
      <p:sp>
        <p:nvSpPr>
          <p:cNvPr id="11" name="TextBox 11"/>
          <p:cNvSpPr txBox="1"/>
          <p:nvPr/>
        </p:nvSpPr>
        <p:spPr>
          <a:xfrm>
            <a:off x="1028700" y="457834"/>
            <a:ext cx="9942244" cy="913131"/>
          </a:xfrm>
          <a:prstGeom prst="rect">
            <a:avLst/>
          </a:prstGeom>
        </p:spPr>
        <p:txBody>
          <a:bodyPr lIns="0" tIns="0" rIns="0" bIns="0" rtlCol="0" anchor="t">
            <a:spAutoFit/>
          </a:bodyPr>
          <a:lstStyle/>
          <a:p>
            <a:pPr>
              <a:lnSpc>
                <a:spcPts val="7419"/>
              </a:lnSpc>
              <a:spcBef>
                <a:spcPct val="0"/>
              </a:spcBef>
            </a:pPr>
            <a:r>
              <a:rPr lang="en-US" sz="5299">
                <a:solidFill>
                  <a:srgbClr val="000000"/>
                </a:solidFill>
                <a:latin typeface="VT323"/>
              </a:rPr>
              <a:t>-ASSIGNMENT 2-</a:t>
            </a:r>
          </a:p>
        </p:txBody>
      </p:sp>
      <p:sp>
        <p:nvSpPr>
          <p:cNvPr id="12" name="TextBox 12"/>
          <p:cNvSpPr txBox="1"/>
          <p:nvPr/>
        </p:nvSpPr>
        <p:spPr>
          <a:xfrm>
            <a:off x="1028700" y="1294766"/>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Perform clustering on the News dataset</a:t>
            </a:r>
          </a:p>
        </p:txBody>
      </p:sp>
      <p:sp>
        <p:nvSpPr>
          <p:cNvPr id="13" name="TextBox 13"/>
          <p:cNvSpPr txBox="1"/>
          <p:nvPr/>
        </p:nvSpPr>
        <p:spPr>
          <a:xfrm>
            <a:off x="1028700" y="7454716"/>
            <a:ext cx="14253118" cy="2233295"/>
          </a:xfrm>
          <a:prstGeom prst="rect">
            <a:avLst/>
          </a:prstGeom>
        </p:spPr>
        <p:txBody>
          <a:bodyPr lIns="0" tIns="0" rIns="0" bIns="0" rtlCol="0" anchor="t">
            <a:spAutoFit/>
          </a:bodyPr>
          <a:lstStyle/>
          <a:p>
            <a:pPr algn="ctr">
              <a:lnSpc>
                <a:spcPts val="4479"/>
              </a:lnSpc>
            </a:pPr>
            <a:r>
              <a:rPr lang="en-US" sz="3199">
                <a:solidFill>
                  <a:srgbClr val="000000"/>
                </a:solidFill>
                <a:latin typeface="VT323"/>
              </a:rPr>
              <a:t>Dengan melakukan vectorization menggunakan TF-IDF, didapatkan hasil yang memiliki dimensi (shape) 2918 baris dan 42.388 kolom atau dengan kata lain terdapat 2918 dokumen dalam dataset "twenty_train" dan masing-masing dokumen memiliki 42.388 kata</a:t>
            </a:r>
          </a:p>
          <a:p>
            <a:pPr algn="ctr">
              <a:lnSpc>
                <a:spcPts val="4479"/>
              </a:lnSpc>
              <a:spcBef>
                <a:spcPct val="0"/>
              </a:spcBef>
            </a:pPr>
            <a:endParaRPr lang="en-US" sz="3199">
              <a:solidFill>
                <a:srgbClr val="000000"/>
              </a:solidFill>
              <a:latin typeface="VT323"/>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028700" y="2143574"/>
            <a:ext cx="13115438" cy="3962124"/>
          </a:xfrm>
          <a:custGeom>
            <a:avLst/>
            <a:gdLst/>
            <a:ahLst/>
            <a:cxnLst/>
            <a:rect l="l" t="t" r="r" b="b"/>
            <a:pathLst>
              <a:path w="13115438" h="3962124">
                <a:moveTo>
                  <a:pt x="0" y="0"/>
                </a:moveTo>
                <a:lnTo>
                  <a:pt x="13115438" y="0"/>
                </a:lnTo>
                <a:lnTo>
                  <a:pt x="13115438" y="3962124"/>
                </a:lnTo>
                <a:lnTo>
                  <a:pt x="0" y="3962124"/>
                </a:lnTo>
                <a:lnTo>
                  <a:pt x="0" y="0"/>
                </a:lnTo>
                <a:close/>
              </a:path>
            </a:pathLst>
          </a:custGeom>
          <a:blipFill>
            <a:blip r:embed="rId12"/>
            <a:stretch>
              <a:fillRect/>
            </a:stretch>
          </a:blipFill>
        </p:spPr>
      </p:sp>
      <p:sp>
        <p:nvSpPr>
          <p:cNvPr id="11" name="TextBox 11"/>
          <p:cNvSpPr txBox="1"/>
          <p:nvPr/>
        </p:nvSpPr>
        <p:spPr>
          <a:xfrm>
            <a:off x="1028700" y="457834"/>
            <a:ext cx="9942244" cy="913131"/>
          </a:xfrm>
          <a:prstGeom prst="rect">
            <a:avLst/>
          </a:prstGeom>
        </p:spPr>
        <p:txBody>
          <a:bodyPr lIns="0" tIns="0" rIns="0" bIns="0" rtlCol="0" anchor="t">
            <a:spAutoFit/>
          </a:bodyPr>
          <a:lstStyle/>
          <a:p>
            <a:pPr>
              <a:lnSpc>
                <a:spcPts val="7419"/>
              </a:lnSpc>
              <a:spcBef>
                <a:spcPct val="0"/>
              </a:spcBef>
            </a:pPr>
            <a:r>
              <a:rPr lang="en-US" sz="5299">
                <a:solidFill>
                  <a:srgbClr val="000000"/>
                </a:solidFill>
                <a:latin typeface="VT323"/>
              </a:rPr>
              <a:t>-ASSIGNMENT 2-</a:t>
            </a:r>
          </a:p>
        </p:txBody>
      </p:sp>
      <p:sp>
        <p:nvSpPr>
          <p:cNvPr id="12" name="TextBox 12"/>
          <p:cNvSpPr txBox="1"/>
          <p:nvPr/>
        </p:nvSpPr>
        <p:spPr>
          <a:xfrm>
            <a:off x="1028700" y="1294766"/>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Perform clustering on the News dataset</a:t>
            </a:r>
          </a:p>
        </p:txBody>
      </p:sp>
      <p:sp>
        <p:nvSpPr>
          <p:cNvPr id="13" name="TextBox 13"/>
          <p:cNvSpPr txBox="1"/>
          <p:nvPr/>
        </p:nvSpPr>
        <p:spPr>
          <a:xfrm>
            <a:off x="1028700" y="7192722"/>
            <a:ext cx="14253118" cy="1671320"/>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code tersebut melakukan pengelompokan dokumen atau clustering menggunakan model K-Means untuk setiap dokumen dalam dataset "twenty_train". kemudian Anda mengambil label cluster untuk setiap dokumen dengan pred_labels.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430277" y="2107825"/>
            <a:ext cx="13449963" cy="3728285"/>
          </a:xfrm>
          <a:custGeom>
            <a:avLst/>
            <a:gdLst/>
            <a:ahLst/>
            <a:cxnLst/>
            <a:rect l="l" t="t" r="r" b="b"/>
            <a:pathLst>
              <a:path w="13449963" h="3728285">
                <a:moveTo>
                  <a:pt x="0" y="0"/>
                </a:moveTo>
                <a:lnTo>
                  <a:pt x="13449963" y="0"/>
                </a:lnTo>
                <a:lnTo>
                  <a:pt x="13449963" y="3728285"/>
                </a:lnTo>
                <a:lnTo>
                  <a:pt x="0" y="3728285"/>
                </a:lnTo>
                <a:lnTo>
                  <a:pt x="0" y="0"/>
                </a:lnTo>
                <a:close/>
              </a:path>
            </a:pathLst>
          </a:custGeom>
          <a:blipFill>
            <a:blip r:embed="rId12"/>
            <a:stretch>
              <a:fillRect/>
            </a:stretch>
          </a:blipFill>
        </p:spPr>
      </p:sp>
      <p:sp>
        <p:nvSpPr>
          <p:cNvPr id="11" name="TextBox 11"/>
          <p:cNvSpPr txBox="1"/>
          <p:nvPr/>
        </p:nvSpPr>
        <p:spPr>
          <a:xfrm>
            <a:off x="1028700" y="457834"/>
            <a:ext cx="9942244" cy="913131"/>
          </a:xfrm>
          <a:prstGeom prst="rect">
            <a:avLst/>
          </a:prstGeom>
        </p:spPr>
        <p:txBody>
          <a:bodyPr lIns="0" tIns="0" rIns="0" bIns="0" rtlCol="0" anchor="t">
            <a:spAutoFit/>
          </a:bodyPr>
          <a:lstStyle/>
          <a:p>
            <a:pPr>
              <a:lnSpc>
                <a:spcPts val="7419"/>
              </a:lnSpc>
              <a:spcBef>
                <a:spcPct val="0"/>
              </a:spcBef>
            </a:pPr>
            <a:r>
              <a:rPr lang="en-US" sz="5299">
                <a:solidFill>
                  <a:srgbClr val="000000"/>
                </a:solidFill>
                <a:latin typeface="VT323"/>
              </a:rPr>
              <a:t>-ASSIGNMENT 2-</a:t>
            </a:r>
          </a:p>
        </p:txBody>
      </p:sp>
      <p:sp>
        <p:nvSpPr>
          <p:cNvPr id="12" name="TextBox 12"/>
          <p:cNvSpPr txBox="1"/>
          <p:nvPr/>
        </p:nvSpPr>
        <p:spPr>
          <a:xfrm>
            <a:off x="1028700" y="1294766"/>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Evaluate Clustering Performance</a:t>
            </a:r>
          </a:p>
        </p:txBody>
      </p:sp>
      <p:sp>
        <p:nvSpPr>
          <p:cNvPr id="13" name="TextBox 13"/>
          <p:cNvSpPr txBox="1"/>
          <p:nvPr/>
        </p:nvSpPr>
        <p:spPr>
          <a:xfrm>
            <a:off x="1046353" y="6863128"/>
            <a:ext cx="14253118" cy="2795270"/>
          </a:xfrm>
          <a:prstGeom prst="rect">
            <a:avLst/>
          </a:prstGeom>
        </p:spPr>
        <p:txBody>
          <a:bodyPr lIns="0" tIns="0" rIns="0" bIns="0" rtlCol="0" anchor="t">
            <a:spAutoFit/>
          </a:bodyPr>
          <a:lstStyle/>
          <a:p>
            <a:pPr algn="ctr">
              <a:lnSpc>
                <a:spcPts val="4479"/>
              </a:lnSpc>
            </a:pPr>
            <a:r>
              <a:rPr lang="en-US" sz="3199">
                <a:solidFill>
                  <a:srgbClr val="000000"/>
                </a:solidFill>
                <a:latin typeface="VT323"/>
              </a:rPr>
              <a:t>Menampilkan 2 score, yaitu DBI yang merupakan metrik evaluasi yang digunakan untuk mengukur seberapa baik cluster-cluster dan hasilnya adalah 10.226 dan juga Silhouette Score adalah metrik evaluasi yang mengukur sejauh mana setiap dokumen dalam kelompok serupa dengan anggota lain yang didapatkan hasil 0,0069</a:t>
            </a:r>
          </a:p>
          <a:p>
            <a:pPr algn="ctr">
              <a:lnSpc>
                <a:spcPts val="4479"/>
              </a:lnSpc>
              <a:spcBef>
                <a:spcPct val="0"/>
              </a:spcBef>
            </a:pPr>
            <a:endParaRPr lang="en-US" sz="3199">
              <a:solidFill>
                <a:srgbClr val="000000"/>
              </a:solidFill>
              <a:latin typeface="VT323"/>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2891937" y="1893378"/>
            <a:ext cx="7850673" cy="6361132"/>
          </a:xfrm>
          <a:custGeom>
            <a:avLst/>
            <a:gdLst/>
            <a:ahLst/>
            <a:cxnLst/>
            <a:rect l="l" t="t" r="r" b="b"/>
            <a:pathLst>
              <a:path w="7850673" h="6361132">
                <a:moveTo>
                  <a:pt x="0" y="0"/>
                </a:moveTo>
                <a:lnTo>
                  <a:pt x="7850673" y="0"/>
                </a:lnTo>
                <a:lnTo>
                  <a:pt x="7850673" y="6361131"/>
                </a:lnTo>
                <a:lnTo>
                  <a:pt x="0" y="6361131"/>
                </a:lnTo>
                <a:lnTo>
                  <a:pt x="0" y="0"/>
                </a:lnTo>
                <a:close/>
              </a:path>
            </a:pathLst>
          </a:custGeom>
          <a:blipFill>
            <a:blip r:embed="rId12"/>
            <a:stretch>
              <a:fillRect/>
            </a:stretch>
          </a:blipFill>
        </p:spPr>
      </p:sp>
      <p:sp>
        <p:nvSpPr>
          <p:cNvPr id="11" name="TextBox 11"/>
          <p:cNvSpPr txBox="1"/>
          <p:nvPr/>
        </p:nvSpPr>
        <p:spPr>
          <a:xfrm>
            <a:off x="1028700" y="457834"/>
            <a:ext cx="9942244" cy="913131"/>
          </a:xfrm>
          <a:prstGeom prst="rect">
            <a:avLst/>
          </a:prstGeom>
        </p:spPr>
        <p:txBody>
          <a:bodyPr lIns="0" tIns="0" rIns="0" bIns="0" rtlCol="0" anchor="t">
            <a:spAutoFit/>
          </a:bodyPr>
          <a:lstStyle/>
          <a:p>
            <a:pPr>
              <a:lnSpc>
                <a:spcPts val="7419"/>
              </a:lnSpc>
              <a:spcBef>
                <a:spcPct val="0"/>
              </a:spcBef>
            </a:pPr>
            <a:r>
              <a:rPr lang="en-US" sz="5299">
                <a:solidFill>
                  <a:srgbClr val="000000"/>
                </a:solidFill>
                <a:latin typeface="VT323"/>
              </a:rPr>
              <a:t>-ASSIGNMENT 2-</a:t>
            </a:r>
          </a:p>
        </p:txBody>
      </p:sp>
      <p:sp>
        <p:nvSpPr>
          <p:cNvPr id="12" name="TextBox 12"/>
          <p:cNvSpPr txBox="1"/>
          <p:nvPr/>
        </p:nvSpPr>
        <p:spPr>
          <a:xfrm>
            <a:off x="1028700" y="1294766"/>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Evaluate Clustering Performance using Word Cloud</a:t>
            </a:r>
          </a:p>
        </p:txBody>
      </p:sp>
      <p:sp>
        <p:nvSpPr>
          <p:cNvPr id="13" name="TextBox 13"/>
          <p:cNvSpPr txBox="1"/>
          <p:nvPr/>
        </p:nvSpPr>
        <p:spPr>
          <a:xfrm>
            <a:off x="1028700" y="8264034"/>
            <a:ext cx="14253118" cy="1671320"/>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Code ini digunakan untuk mengatur visualisasi teks yang berupa frekuensi kata dalam teks tersebut, di mana kata-kata yang muncul lebih sering akan lebih besar dalam Word Cloud.</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028700" y="2402651"/>
            <a:ext cx="13471430" cy="2887729"/>
          </a:xfrm>
          <a:custGeom>
            <a:avLst/>
            <a:gdLst/>
            <a:ahLst/>
            <a:cxnLst/>
            <a:rect l="l" t="t" r="r" b="b"/>
            <a:pathLst>
              <a:path w="13471430" h="2887729">
                <a:moveTo>
                  <a:pt x="0" y="0"/>
                </a:moveTo>
                <a:lnTo>
                  <a:pt x="13471430" y="0"/>
                </a:lnTo>
                <a:lnTo>
                  <a:pt x="13471430" y="2887729"/>
                </a:lnTo>
                <a:lnTo>
                  <a:pt x="0" y="2887729"/>
                </a:lnTo>
                <a:lnTo>
                  <a:pt x="0" y="0"/>
                </a:lnTo>
                <a:close/>
              </a:path>
            </a:pathLst>
          </a:custGeom>
          <a:blipFill>
            <a:blip r:embed="rId12"/>
            <a:stretch>
              <a:fillRect/>
            </a:stretch>
          </a:blipFill>
        </p:spPr>
      </p:sp>
      <p:sp>
        <p:nvSpPr>
          <p:cNvPr id="11" name="TextBox 11"/>
          <p:cNvSpPr txBox="1"/>
          <p:nvPr/>
        </p:nvSpPr>
        <p:spPr>
          <a:xfrm>
            <a:off x="1028700" y="457834"/>
            <a:ext cx="9942244" cy="913131"/>
          </a:xfrm>
          <a:prstGeom prst="rect">
            <a:avLst/>
          </a:prstGeom>
        </p:spPr>
        <p:txBody>
          <a:bodyPr lIns="0" tIns="0" rIns="0" bIns="0" rtlCol="0" anchor="t">
            <a:spAutoFit/>
          </a:bodyPr>
          <a:lstStyle/>
          <a:p>
            <a:pPr>
              <a:lnSpc>
                <a:spcPts val="7419"/>
              </a:lnSpc>
              <a:spcBef>
                <a:spcPct val="0"/>
              </a:spcBef>
            </a:pPr>
            <a:r>
              <a:rPr lang="en-US" sz="5299">
                <a:solidFill>
                  <a:srgbClr val="000000"/>
                </a:solidFill>
                <a:latin typeface="VT323"/>
              </a:rPr>
              <a:t>-ASSIGNMENT 2-</a:t>
            </a:r>
          </a:p>
        </p:txBody>
      </p:sp>
      <p:sp>
        <p:nvSpPr>
          <p:cNvPr id="12" name="TextBox 12"/>
          <p:cNvSpPr txBox="1"/>
          <p:nvPr/>
        </p:nvSpPr>
        <p:spPr>
          <a:xfrm>
            <a:off x="1028700" y="1294766"/>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Evaluate Clustering Performance using Word Cloud</a:t>
            </a:r>
          </a:p>
        </p:txBody>
      </p:sp>
      <p:sp>
        <p:nvSpPr>
          <p:cNvPr id="13" name="TextBox 13"/>
          <p:cNvSpPr txBox="1"/>
          <p:nvPr/>
        </p:nvSpPr>
        <p:spPr>
          <a:xfrm>
            <a:off x="1028700" y="7070508"/>
            <a:ext cx="14253118" cy="2795270"/>
          </a:xfrm>
          <a:prstGeom prst="rect">
            <a:avLst/>
          </a:prstGeom>
        </p:spPr>
        <p:txBody>
          <a:bodyPr lIns="0" tIns="0" rIns="0" bIns="0" rtlCol="0" anchor="t">
            <a:spAutoFit/>
          </a:bodyPr>
          <a:lstStyle/>
          <a:p>
            <a:pPr algn="ctr">
              <a:lnSpc>
                <a:spcPts val="4479"/>
              </a:lnSpc>
            </a:pPr>
            <a:r>
              <a:rPr lang="en-US" sz="3199">
                <a:solidFill>
                  <a:srgbClr val="000000"/>
                </a:solidFill>
                <a:latin typeface="VT323"/>
              </a:rPr>
              <a:t>Menampilkan hasil visualisasi yang sudah diprogram sebelumnya atau menggunakan Data Frame yang berisi teks dari dataset "twenty_train" yang dipilih dan label cluster yang telah dihasilkan sebelumnya. Hasilnya akan berupa setiap dokumen dan akan menampilkan nama dari setiap Dokumen tersebut dalam visualisasinya</a:t>
            </a:r>
          </a:p>
          <a:p>
            <a:pPr algn="ctr">
              <a:lnSpc>
                <a:spcPts val="4479"/>
              </a:lnSpc>
              <a:spcBef>
                <a:spcPct val="0"/>
              </a:spcBef>
            </a:pPr>
            <a:endParaRPr lang="en-US" sz="3199">
              <a:solidFill>
                <a:srgbClr val="000000"/>
              </a:solidFill>
              <a:latin typeface="VT323"/>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305952" y="2229814"/>
            <a:ext cx="5941319" cy="3866573"/>
          </a:xfrm>
          <a:custGeom>
            <a:avLst/>
            <a:gdLst/>
            <a:ahLst/>
            <a:cxnLst/>
            <a:rect l="l" t="t" r="r" b="b"/>
            <a:pathLst>
              <a:path w="5941319" h="3866573">
                <a:moveTo>
                  <a:pt x="0" y="0"/>
                </a:moveTo>
                <a:lnTo>
                  <a:pt x="5941319" y="0"/>
                </a:lnTo>
                <a:lnTo>
                  <a:pt x="5941319" y="3866573"/>
                </a:lnTo>
                <a:lnTo>
                  <a:pt x="0" y="3866573"/>
                </a:lnTo>
                <a:lnTo>
                  <a:pt x="0" y="0"/>
                </a:lnTo>
                <a:close/>
              </a:path>
            </a:pathLst>
          </a:custGeom>
          <a:blipFill>
            <a:blip r:embed="rId12"/>
            <a:stretch>
              <a:fillRect/>
            </a:stretch>
          </a:blipFill>
        </p:spPr>
      </p:sp>
      <p:sp>
        <p:nvSpPr>
          <p:cNvPr id="11" name="Freeform 11"/>
          <p:cNvSpPr/>
          <p:nvPr/>
        </p:nvSpPr>
        <p:spPr>
          <a:xfrm>
            <a:off x="6323471" y="2229814"/>
            <a:ext cx="5793458" cy="3866573"/>
          </a:xfrm>
          <a:custGeom>
            <a:avLst/>
            <a:gdLst/>
            <a:ahLst/>
            <a:cxnLst/>
            <a:rect l="l" t="t" r="r" b="b"/>
            <a:pathLst>
              <a:path w="5793458" h="3866573">
                <a:moveTo>
                  <a:pt x="0" y="0"/>
                </a:moveTo>
                <a:lnTo>
                  <a:pt x="5793458" y="0"/>
                </a:lnTo>
                <a:lnTo>
                  <a:pt x="5793458" y="3866573"/>
                </a:lnTo>
                <a:lnTo>
                  <a:pt x="0" y="3866573"/>
                </a:lnTo>
                <a:lnTo>
                  <a:pt x="0" y="0"/>
                </a:lnTo>
                <a:close/>
              </a:path>
            </a:pathLst>
          </a:custGeom>
          <a:blipFill>
            <a:blip r:embed="rId13"/>
            <a:stretch>
              <a:fillRect/>
            </a:stretch>
          </a:blipFill>
        </p:spPr>
      </p:sp>
      <p:sp>
        <p:nvSpPr>
          <p:cNvPr id="12" name="Freeform 12"/>
          <p:cNvSpPr/>
          <p:nvPr/>
        </p:nvSpPr>
        <p:spPr>
          <a:xfrm>
            <a:off x="12202432" y="2252475"/>
            <a:ext cx="5931500" cy="3843912"/>
          </a:xfrm>
          <a:custGeom>
            <a:avLst/>
            <a:gdLst/>
            <a:ahLst/>
            <a:cxnLst/>
            <a:rect l="l" t="t" r="r" b="b"/>
            <a:pathLst>
              <a:path w="5931500" h="3843912">
                <a:moveTo>
                  <a:pt x="0" y="0"/>
                </a:moveTo>
                <a:lnTo>
                  <a:pt x="5931500" y="0"/>
                </a:lnTo>
                <a:lnTo>
                  <a:pt x="5931500" y="3843912"/>
                </a:lnTo>
                <a:lnTo>
                  <a:pt x="0" y="3843912"/>
                </a:lnTo>
                <a:lnTo>
                  <a:pt x="0" y="0"/>
                </a:lnTo>
                <a:close/>
              </a:path>
            </a:pathLst>
          </a:custGeom>
          <a:blipFill>
            <a:blip r:embed="rId14"/>
            <a:stretch>
              <a:fillRect/>
            </a:stretch>
          </a:blipFill>
        </p:spPr>
      </p:sp>
      <p:sp>
        <p:nvSpPr>
          <p:cNvPr id="13" name="Freeform 13"/>
          <p:cNvSpPr/>
          <p:nvPr/>
        </p:nvSpPr>
        <p:spPr>
          <a:xfrm>
            <a:off x="1904549" y="6191637"/>
            <a:ext cx="5980068" cy="3861858"/>
          </a:xfrm>
          <a:custGeom>
            <a:avLst/>
            <a:gdLst/>
            <a:ahLst/>
            <a:cxnLst/>
            <a:rect l="l" t="t" r="r" b="b"/>
            <a:pathLst>
              <a:path w="5980068" h="3861858">
                <a:moveTo>
                  <a:pt x="0" y="0"/>
                </a:moveTo>
                <a:lnTo>
                  <a:pt x="5980068" y="0"/>
                </a:lnTo>
                <a:lnTo>
                  <a:pt x="5980068" y="3861858"/>
                </a:lnTo>
                <a:lnTo>
                  <a:pt x="0" y="3861858"/>
                </a:lnTo>
                <a:lnTo>
                  <a:pt x="0" y="0"/>
                </a:lnTo>
                <a:close/>
              </a:path>
            </a:pathLst>
          </a:custGeom>
          <a:blipFill>
            <a:blip r:embed="rId15"/>
            <a:stretch>
              <a:fillRect/>
            </a:stretch>
          </a:blipFill>
        </p:spPr>
      </p:sp>
      <p:sp>
        <p:nvSpPr>
          <p:cNvPr id="14" name="Freeform 14"/>
          <p:cNvSpPr/>
          <p:nvPr/>
        </p:nvSpPr>
        <p:spPr>
          <a:xfrm>
            <a:off x="8403977" y="6191637"/>
            <a:ext cx="6010176" cy="3861858"/>
          </a:xfrm>
          <a:custGeom>
            <a:avLst/>
            <a:gdLst/>
            <a:ahLst/>
            <a:cxnLst/>
            <a:rect l="l" t="t" r="r" b="b"/>
            <a:pathLst>
              <a:path w="6010176" h="3861858">
                <a:moveTo>
                  <a:pt x="0" y="0"/>
                </a:moveTo>
                <a:lnTo>
                  <a:pt x="6010176" y="0"/>
                </a:lnTo>
                <a:lnTo>
                  <a:pt x="6010176" y="3861858"/>
                </a:lnTo>
                <a:lnTo>
                  <a:pt x="0" y="3861858"/>
                </a:lnTo>
                <a:lnTo>
                  <a:pt x="0" y="0"/>
                </a:lnTo>
                <a:close/>
              </a:path>
            </a:pathLst>
          </a:custGeom>
          <a:blipFill>
            <a:blip r:embed="rId16"/>
            <a:stretch>
              <a:fillRect/>
            </a:stretch>
          </a:blipFill>
        </p:spPr>
      </p:sp>
      <p:sp>
        <p:nvSpPr>
          <p:cNvPr id="15" name="TextBox 15"/>
          <p:cNvSpPr txBox="1"/>
          <p:nvPr/>
        </p:nvSpPr>
        <p:spPr>
          <a:xfrm>
            <a:off x="1028700" y="457834"/>
            <a:ext cx="9942244" cy="913131"/>
          </a:xfrm>
          <a:prstGeom prst="rect">
            <a:avLst/>
          </a:prstGeom>
        </p:spPr>
        <p:txBody>
          <a:bodyPr lIns="0" tIns="0" rIns="0" bIns="0" rtlCol="0" anchor="t">
            <a:spAutoFit/>
          </a:bodyPr>
          <a:lstStyle/>
          <a:p>
            <a:pPr>
              <a:lnSpc>
                <a:spcPts val="7419"/>
              </a:lnSpc>
              <a:spcBef>
                <a:spcPct val="0"/>
              </a:spcBef>
            </a:pPr>
            <a:r>
              <a:rPr lang="en-US" sz="5299">
                <a:solidFill>
                  <a:srgbClr val="000000"/>
                </a:solidFill>
                <a:latin typeface="VT323"/>
              </a:rPr>
              <a:t>-ASSIGNMENT 2-</a:t>
            </a:r>
          </a:p>
        </p:txBody>
      </p:sp>
      <p:sp>
        <p:nvSpPr>
          <p:cNvPr id="16" name="TextBox 16"/>
          <p:cNvSpPr txBox="1"/>
          <p:nvPr/>
        </p:nvSpPr>
        <p:spPr>
          <a:xfrm>
            <a:off x="1028700" y="1294766"/>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Evaluate Clustering Performance using Word Cloud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136557" y="2999239"/>
            <a:ext cx="13488612" cy="1103363"/>
          </a:xfrm>
          <a:custGeom>
            <a:avLst/>
            <a:gdLst/>
            <a:ahLst/>
            <a:cxnLst/>
            <a:rect l="l" t="t" r="r" b="b"/>
            <a:pathLst>
              <a:path w="13488612" h="1103363">
                <a:moveTo>
                  <a:pt x="0" y="0"/>
                </a:moveTo>
                <a:lnTo>
                  <a:pt x="13488612" y="0"/>
                </a:lnTo>
                <a:lnTo>
                  <a:pt x="13488612" y="1103363"/>
                </a:lnTo>
                <a:lnTo>
                  <a:pt x="0" y="1103363"/>
                </a:lnTo>
                <a:lnTo>
                  <a:pt x="0" y="0"/>
                </a:lnTo>
                <a:close/>
              </a:path>
            </a:pathLst>
          </a:custGeom>
          <a:blipFill>
            <a:blip r:embed="rId12"/>
            <a:stretch>
              <a:fillRect/>
            </a:stretch>
          </a:blipFill>
        </p:spPr>
      </p:sp>
      <p:sp>
        <p:nvSpPr>
          <p:cNvPr id="11" name="TextBox 11"/>
          <p:cNvSpPr txBox="1"/>
          <p:nvPr/>
        </p:nvSpPr>
        <p:spPr>
          <a:xfrm>
            <a:off x="0" y="514984"/>
            <a:ext cx="9942244" cy="913131"/>
          </a:xfrm>
          <a:prstGeom prst="rect">
            <a:avLst/>
          </a:prstGeom>
        </p:spPr>
        <p:txBody>
          <a:bodyPr lIns="0" tIns="0" rIns="0" bIns="0" rtlCol="0" anchor="t">
            <a:spAutoFit/>
          </a:bodyPr>
          <a:lstStyle/>
          <a:p>
            <a:pPr algn="ctr">
              <a:lnSpc>
                <a:spcPts val="7419"/>
              </a:lnSpc>
              <a:spcBef>
                <a:spcPct val="0"/>
              </a:spcBef>
            </a:pPr>
            <a:r>
              <a:rPr lang="en-US" sz="5299">
                <a:solidFill>
                  <a:srgbClr val="000000"/>
                </a:solidFill>
                <a:latin typeface="VT323"/>
              </a:rPr>
              <a:t>-ASSIGNMENT 1 Bag Of Words (BOW)-</a:t>
            </a:r>
          </a:p>
        </p:txBody>
      </p:sp>
      <p:sp>
        <p:nvSpPr>
          <p:cNvPr id="12" name="TextBox 12"/>
          <p:cNvSpPr txBox="1"/>
          <p:nvPr/>
        </p:nvSpPr>
        <p:spPr>
          <a:xfrm>
            <a:off x="656782" y="1351916"/>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Step 2: List all unique words</a:t>
            </a:r>
          </a:p>
        </p:txBody>
      </p:sp>
      <p:sp>
        <p:nvSpPr>
          <p:cNvPr id="13" name="TextBox 13"/>
          <p:cNvSpPr txBox="1"/>
          <p:nvPr/>
        </p:nvSpPr>
        <p:spPr>
          <a:xfrm>
            <a:off x="754304" y="5067300"/>
            <a:ext cx="14253118" cy="1953895"/>
          </a:xfrm>
          <a:prstGeom prst="rect">
            <a:avLst/>
          </a:prstGeom>
        </p:spPr>
        <p:txBody>
          <a:bodyPr lIns="0" tIns="0" rIns="0" bIns="0" rtlCol="0" anchor="t">
            <a:spAutoFit/>
          </a:bodyPr>
          <a:lstStyle/>
          <a:p>
            <a:pPr algn="ctr">
              <a:lnSpc>
                <a:spcPts val="5179"/>
              </a:lnSpc>
              <a:spcBef>
                <a:spcPct val="0"/>
              </a:spcBef>
            </a:pPr>
            <a:r>
              <a:rPr lang="en-US" sz="3699">
                <a:solidFill>
                  <a:srgbClr val="000000"/>
                </a:solidFill>
                <a:latin typeface="VT323"/>
              </a:rPr>
              <a:t>Menampilkan daftar kata-kata unik (unique words) yang merupakan kata-kata yang ditemukan dalam paragraf setelah proses pemrosesan teks, termasuk lemmatisasi dan penghapusan stop words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383558" y="3154026"/>
            <a:ext cx="7990652" cy="5573191"/>
          </a:xfrm>
          <a:custGeom>
            <a:avLst/>
            <a:gdLst/>
            <a:ahLst/>
            <a:cxnLst/>
            <a:rect l="l" t="t" r="r" b="b"/>
            <a:pathLst>
              <a:path w="7990652" h="5573191">
                <a:moveTo>
                  <a:pt x="0" y="0"/>
                </a:moveTo>
                <a:lnTo>
                  <a:pt x="7990652" y="0"/>
                </a:lnTo>
                <a:lnTo>
                  <a:pt x="7990652" y="5573191"/>
                </a:lnTo>
                <a:lnTo>
                  <a:pt x="0" y="5573191"/>
                </a:lnTo>
                <a:lnTo>
                  <a:pt x="0" y="0"/>
                </a:lnTo>
                <a:close/>
              </a:path>
            </a:pathLst>
          </a:custGeom>
          <a:blipFill>
            <a:blip r:embed="rId12"/>
            <a:stretch>
              <a:fillRect/>
            </a:stretch>
          </a:blipFill>
        </p:spPr>
      </p:sp>
      <p:sp>
        <p:nvSpPr>
          <p:cNvPr id="11" name="TextBox 11"/>
          <p:cNvSpPr txBox="1"/>
          <p:nvPr/>
        </p:nvSpPr>
        <p:spPr>
          <a:xfrm>
            <a:off x="0" y="514984"/>
            <a:ext cx="9942244" cy="913131"/>
          </a:xfrm>
          <a:prstGeom prst="rect">
            <a:avLst/>
          </a:prstGeom>
        </p:spPr>
        <p:txBody>
          <a:bodyPr lIns="0" tIns="0" rIns="0" bIns="0" rtlCol="0" anchor="t">
            <a:spAutoFit/>
          </a:bodyPr>
          <a:lstStyle/>
          <a:p>
            <a:pPr algn="ctr">
              <a:lnSpc>
                <a:spcPts val="7419"/>
              </a:lnSpc>
              <a:spcBef>
                <a:spcPct val="0"/>
              </a:spcBef>
            </a:pPr>
            <a:r>
              <a:rPr lang="en-US" sz="5299">
                <a:solidFill>
                  <a:srgbClr val="000000"/>
                </a:solidFill>
                <a:latin typeface="VT323"/>
              </a:rPr>
              <a:t>-ASSIGNMENT 1 Bag Of Words (BOW)-</a:t>
            </a:r>
          </a:p>
        </p:txBody>
      </p:sp>
      <p:sp>
        <p:nvSpPr>
          <p:cNvPr id="12" name="TextBox 12"/>
          <p:cNvSpPr txBox="1"/>
          <p:nvPr/>
        </p:nvSpPr>
        <p:spPr>
          <a:xfrm>
            <a:off x="656782" y="1351916"/>
            <a:ext cx="16590843" cy="1225550"/>
          </a:xfrm>
          <a:prstGeom prst="rect">
            <a:avLst/>
          </a:prstGeom>
        </p:spPr>
        <p:txBody>
          <a:bodyPr lIns="0" tIns="0" rIns="0" bIns="0" rtlCol="0" anchor="t">
            <a:spAutoFit/>
          </a:bodyPr>
          <a:lstStyle/>
          <a:p>
            <a:pPr algn="ctr">
              <a:lnSpc>
                <a:spcPts val="4899"/>
              </a:lnSpc>
              <a:spcBef>
                <a:spcPct val="0"/>
              </a:spcBef>
            </a:pPr>
            <a:r>
              <a:rPr lang="en-US" sz="3499">
                <a:solidFill>
                  <a:srgbClr val="000000"/>
                </a:solidFill>
                <a:latin typeface="VT323"/>
              </a:rPr>
              <a:t>Step 3: Create a dictionary with mapping of words to a number. This should now be sorted on frequency of occurrence in descending order.</a:t>
            </a:r>
          </a:p>
        </p:txBody>
      </p:sp>
      <p:sp>
        <p:nvSpPr>
          <p:cNvPr id="13" name="TextBox 13"/>
          <p:cNvSpPr txBox="1"/>
          <p:nvPr/>
        </p:nvSpPr>
        <p:spPr>
          <a:xfrm>
            <a:off x="8768882" y="3684046"/>
            <a:ext cx="6238540" cy="4481195"/>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Membuat dictionary yang memetakan kata-kata unik dalam teks sebelumnya ke nomor sesuai dengan frekuensi kemunculannya. Kata yang paling sering muncul akan memiliki nomor yang lebih rendah, sedangkan kata yang kurang sering muncul akan memiliki nomor yang lebih tinggi.</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028700" y="3066036"/>
            <a:ext cx="13666750" cy="1825479"/>
          </a:xfrm>
          <a:custGeom>
            <a:avLst/>
            <a:gdLst/>
            <a:ahLst/>
            <a:cxnLst/>
            <a:rect l="l" t="t" r="r" b="b"/>
            <a:pathLst>
              <a:path w="13666750" h="1825479">
                <a:moveTo>
                  <a:pt x="0" y="0"/>
                </a:moveTo>
                <a:lnTo>
                  <a:pt x="13666750" y="0"/>
                </a:lnTo>
                <a:lnTo>
                  <a:pt x="13666750" y="1825479"/>
                </a:lnTo>
                <a:lnTo>
                  <a:pt x="0" y="1825479"/>
                </a:lnTo>
                <a:lnTo>
                  <a:pt x="0" y="0"/>
                </a:lnTo>
                <a:close/>
              </a:path>
            </a:pathLst>
          </a:custGeom>
          <a:blipFill>
            <a:blip r:embed="rId12"/>
            <a:stretch>
              <a:fillRect/>
            </a:stretch>
          </a:blipFill>
        </p:spPr>
      </p:sp>
      <p:sp>
        <p:nvSpPr>
          <p:cNvPr id="11" name="TextBox 11"/>
          <p:cNvSpPr txBox="1"/>
          <p:nvPr/>
        </p:nvSpPr>
        <p:spPr>
          <a:xfrm>
            <a:off x="0" y="514984"/>
            <a:ext cx="9942244" cy="913131"/>
          </a:xfrm>
          <a:prstGeom prst="rect">
            <a:avLst/>
          </a:prstGeom>
        </p:spPr>
        <p:txBody>
          <a:bodyPr lIns="0" tIns="0" rIns="0" bIns="0" rtlCol="0" anchor="t">
            <a:spAutoFit/>
          </a:bodyPr>
          <a:lstStyle/>
          <a:p>
            <a:pPr algn="ctr">
              <a:lnSpc>
                <a:spcPts val="7419"/>
              </a:lnSpc>
              <a:spcBef>
                <a:spcPct val="0"/>
              </a:spcBef>
            </a:pPr>
            <a:r>
              <a:rPr lang="en-US" sz="5299">
                <a:solidFill>
                  <a:srgbClr val="000000"/>
                </a:solidFill>
                <a:latin typeface="VT323"/>
              </a:rPr>
              <a:t>-ASSIGNMENT 1 Bag Of Words (BOW)-</a:t>
            </a:r>
          </a:p>
        </p:txBody>
      </p:sp>
      <p:sp>
        <p:nvSpPr>
          <p:cNvPr id="12" name="TextBox 12"/>
          <p:cNvSpPr txBox="1"/>
          <p:nvPr/>
        </p:nvSpPr>
        <p:spPr>
          <a:xfrm>
            <a:off x="656782" y="1351916"/>
            <a:ext cx="16590843" cy="1225550"/>
          </a:xfrm>
          <a:prstGeom prst="rect">
            <a:avLst/>
          </a:prstGeom>
        </p:spPr>
        <p:txBody>
          <a:bodyPr lIns="0" tIns="0" rIns="0" bIns="0" rtlCol="0" anchor="t">
            <a:spAutoFit/>
          </a:bodyPr>
          <a:lstStyle/>
          <a:p>
            <a:pPr algn="ctr">
              <a:lnSpc>
                <a:spcPts val="4899"/>
              </a:lnSpc>
              <a:spcBef>
                <a:spcPct val="0"/>
              </a:spcBef>
            </a:pPr>
            <a:r>
              <a:rPr lang="en-US" sz="3499">
                <a:solidFill>
                  <a:srgbClr val="000000"/>
                </a:solidFill>
                <a:latin typeface="VT323"/>
              </a:rPr>
              <a:t>Step 4: Sekarang, membuat sebuah tabel untuk setiap kalimat, untuk setiap kata yang ada pada dictionary, isi dengan angka '1' jika tidak isi dengan '0'.</a:t>
            </a:r>
          </a:p>
        </p:txBody>
      </p:sp>
      <p:sp>
        <p:nvSpPr>
          <p:cNvPr id="13" name="TextBox 13"/>
          <p:cNvSpPr txBox="1"/>
          <p:nvPr/>
        </p:nvSpPr>
        <p:spPr>
          <a:xfrm>
            <a:off x="735516" y="5303886"/>
            <a:ext cx="14253118" cy="3175635"/>
          </a:xfrm>
          <a:prstGeom prst="rect">
            <a:avLst/>
          </a:prstGeom>
        </p:spPr>
        <p:txBody>
          <a:bodyPr lIns="0" tIns="0" rIns="0" bIns="0" rtlCol="0" anchor="t">
            <a:spAutoFit/>
          </a:bodyPr>
          <a:lstStyle/>
          <a:p>
            <a:pPr algn="ctr">
              <a:lnSpc>
                <a:spcPts val="5039"/>
              </a:lnSpc>
            </a:pPr>
            <a:r>
              <a:rPr lang="en-US" sz="3599">
                <a:solidFill>
                  <a:srgbClr val="000000"/>
                </a:solidFill>
                <a:latin typeface="VT323"/>
              </a:rPr>
              <a:t>Membuat tabel yang akan menunjukkan ada atau tidak adanya kata dalam dictionary untuk setiap kalimat dalam teks tersebut. Jika ada kata kunci tersebut dalam kalimat, akan diberikan nilai “1”, </a:t>
            </a:r>
          </a:p>
          <a:p>
            <a:pPr algn="ctr">
              <a:lnSpc>
                <a:spcPts val="5039"/>
              </a:lnSpc>
              <a:spcBef>
                <a:spcPct val="0"/>
              </a:spcBef>
            </a:pPr>
            <a:r>
              <a:rPr lang="en-US" sz="3599">
                <a:solidFill>
                  <a:srgbClr val="000000"/>
                </a:solidFill>
                <a:latin typeface="VT323"/>
              </a:rPr>
              <a:t>dan jika tidak ada diberi nilai “0”. Step ini digunakan untuk mengidentifikasi kata-kata kunci yang ada dalam setiap kalimat.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028700" y="2031744"/>
            <a:ext cx="13204025" cy="3629542"/>
          </a:xfrm>
          <a:custGeom>
            <a:avLst/>
            <a:gdLst/>
            <a:ahLst/>
            <a:cxnLst/>
            <a:rect l="l" t="t" r="r" b="b"/>
            <a:pathLst>
              <a:path w="13204025" h="3629542">
                <a:moveTo>
                  <a:pt x="0" y="0"/>
                </a:moveTo>
                <a:lnTo>
                  <a:pt x="13204025" y="0"/>
                </a:lnTo>
                <a:lnTo>
                  <a:pt x="13204025" y="3629543"/>
                </a:lnTo>
                <a:lnTo>
                  <a:pt x="0" y="3629543"/>
                </a:lnTo>
                <a:lnTo>
                  <a:pt x="0" y="0"/>
                </a:lnTo>
                <a:close/>
              </a:path>
            </a:pathLst>
          </a:custGeom>
          <a:blipFill>
            <a:blip r:embed="rId12"/>
            <a:stretch>
              <a:fillRect/>
            </a:stretch>
          </a:blipFill>
        </p:spPr>
      </p:sp>
      <p:sp>
        <p:nvSpPr>
          <p:cNvPr id="11" name="Freeform 11"/>
          <p:cNvSpPr/>
          <p:nvPr/>
        </p:nvSpPr>
        <p:spPr>
          <a:xfrm>
            <a:off x="1028700" y="5605097"/>
            <a:ext cx="13466151" cy="2351343"/>
          </a:xfrm>
          <a:custGeom>
            <a:avLst/>
            <a:gdLst/>
            <a:ahLst/>
            <a:cxnLst/>
            <a:rect l="l" t="t" r="r" b="b"/>
            <a:pathLst>
              <a:path w="13466151" h="2351343">
                <a:moveTo>
                  <a:pt x="0" y="0"/>
                </a:moveTo>
                <a:lnTo>
                  <a:pt x="13466151" y="0"/>
                </a:lnTo>
                <a:lnTo>
                  <a:pt x="13466151" y="2351344"/>
                </a:lnTo>
                <a:lnTo>
                  <a:pt x="0" y="2351344"/>
                </a:lnTo>
                <a:lnTo>
                  <a:pt x="0" y="0"/>
                </a:lnTo>
                <a:close/>
              </a:path>
            </a:pathLst>
          </a:custGeom>
          <a:blipFill>
            <a:blip r:embed="rId13"/>
            <a:stretch>
              <a:fillRect/>
            </a:stretch>
          </a:blipFill>
        </p:spPr>
      </p:sp>
      <p:sp>
        <p:nvSpPr>
          <p:cNvPr id="12" name="TextBox 12"/>
          <p:cNvSpPr txBox="1"/>
          <p:nvPr/>
        </p:nvSpPr>
        <p:spPr>
          <a:xfrm>
            <a:off x="0" y="514984"/>
            <a:ext cx="9942244" cy="913131"/>
          </a:xfrm>
          <a:prstGeom prst="rect">
            <a:avLst/>
          </a:prstGeom>
        </p:spPr>
        <p:txBody>
          <a:bodyPr lIns="0" tIns="0" rIns="0" bIns="0" rtlCol="0" anchor="t">
            <a:spAutoFit/>
          </a:bodyPr>
          <a:lstStyle/>
          <a:p>
            <a:pPr algn="ctr">
              <a:lnSpc>
                <a:spcPts val="7419"/>
              </a:lnSpc>
              <a:spcBef>
                <a:spcPct val="0"/>
              </a:spcBef>
            </a:pPr>
            <a:r>
              <a:rPr lang="en-US" sz="5299">
                <a:solidFill>
                  <a:srgbClr val="000000"/>
                </a:solidFill>
                <a:latin typeface="VT323"/>
              </a:rPr>
              <a:t>-ASSIGNMENT 1 Bag Of Words (BOW)-</a:t>
            </a:r>
          </a:p>
        </p:txBody>
      </p:sp>
      <p:sp>
        <p:nvSpPr>
          <p:cNvPr id="13" name="TextBox 13"/>
          <p:cNvSpPr txBox="1"/>
          <p:nvPr/>
        </p:nvSpPr>
        <p:spPr>
          <a:xfrm>
            <a:off x="656782" y="1351916"/>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Count Vectorizer</a:t>
            </a:r>
          </a:p>
        </p:txBody>
      </p:sp>
      <p:sp>
        <p:nvSpPr>
          <p:cNvPr id="14" name="TextBox 14"/>
          <p:cNvSpPr txBox="1"/>
          <p:nvPr/>
        </p:nvSpPr>
        <p:spPr>
          <a:xfrm>
            <a:off x="656782" y="7894655"/>
            <a:ext cx="14253118" cy="2233295"/>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Menampilkan hasil pemrosesan count vectorizer dengan menggunakan library scikit-learn (sklearn), Dari hasil outputnya diketahui menunjukkan matriks dengan representasi 3 kalimat dan 7 kata unik. Misalnya, dalam baris pertama, kata pertama tidak ada bernilai “0”, kata kedua tidak ada bernilai “0”, kata ketiga ada bernilai “1”, dan seterusnya.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213949" y="5908398"/>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5423639"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854845" y="3136599"/>
            <a:ext cx="6451673" cy="4502120"/>
          </a:xfrm>
          <a:custGeom>
            <a:avLst/>
            <a:gdLst/>
            <a:ahLst/>
            <a:cxnLst/>
            <a:rect l="l" t="t" r="r" b="b"/>
            <a:pathLst>
              <a:path w="6451673" h="4502120">
                <a:moveTo>
                  <a:pt x="0" y="0"/>
                </a:moveTo>
                <a:lnTo>
                  <a:pt x="6451673" y="0"/>
                </a:lnTo>
                <a:lnTo>
                  <a:pt x="6451673" y="4502121"/>
                </a:lnTo>
                <a:lnTo>
                  <a:pt x="0" y="4502121"/>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184467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Step 1: Passing the data through stemming or lemmatization. Take all the unique words, and sort based on frequency of occurrence. These are steps 1,2,3 we have observed in Bag of words (BOW)</a:t>
            </a:r>
          </a:p>
        </p:txBody>
      </p:sp>
      <p:sp>
        <p:nvSpPr>
          <p:cNvPr id="13" name="TextBox 13"/>
          <p:cNvSpPr txBox="1"/>
          <p:nvPr/>
        </p:nvSpPr>
        <p:spPr>
          <a:xfrm>
            <a:off x="656782" y="7759863"/>
            <a:ext cx="14253118" cy="2233295"/>
          </a:xfrm>
          <a:prstGeom prst="rect">
            <a:avLst/>
          </a:prstGeom>
        </p:spPr>
        <p:txBody>
          <a:bodyPr lIns="0" tIns="0" rIns="0" bIns="0" rtlCol="0" anchor="t">
            <a:spAutoFit/>
          </a:bodyPr>
          <a:lstStyle/>
          <a:p>
            <a:pPr algn="ctr">
              <a:lnSpc>
                <a:spcPts val="4479"/>
              </a:lnSpc>
              <a:spcBef>
                <a:spcPct val="0"/>
              </a:spcBef>
            </a:pPr>
            <a:r>
              <a:rPr lang="en-US" sz="3199">
                <a:solidFill>
                  <a:srgbClr val="000000"/>
                </a:solidFill>
                <a:latin typeface="VT323"/>
              </a:rPr>
              <a:t>Melalui cara pemrosesan kata sebelumnya seperti stemming dan lemmatization, maka bisa mendapatkan kata unik, caranya dengan menghilangkan imbuhan atau mengembalikan kata ke bentuk dasarnya, dan dibuatlah dictionary seperti gambar diatas, pada step ini sama seperti pada konsep sebelumnya atau BOW</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6468827" y="6139411"/>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6749011" y="3964385"/>
            <a:ext cx="1677322" cy="1753854"/>
          </a:xfrm>
          <a:custGeom>
            <a:avLst/>
            <a:gdLst/>
            <a:ahLst/>
            <a:cxnLst/>
            <a:rect l="l" t="t" r="r" b="b"/>
            <a:pathLst>
              <a:path w="1677322" h="1753854">
                <a:moveTo>
                  <a:pt x="0" y="0"/>
                </a:moveTo>
                <a:lnTo>
                  <a:pt x="1677322" y="0"/>
                </a:lnTo>
                <a:lnTo>
                  <a:pt x="1677322" y="1753855"/>
                </a:lnTo>
                <a:lnTo>
                  <a:pt x="0" y="1753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1028700" y="2379446"/>
            <a:ext cx="5298271" cy="5116646"/>
          </a:xfrm>
          <a:custGeom>
            <a:avLst/>
            <a:gdLst/>
            <a:ahLst/>
            <a:cxnLst/>
            <a:rect l="l" t="t" r="r" b="b"/>
            <a:pathLst>
              <a:path w="5298271" h="5116646">
                <a:moveTo>
                  <a:pt x="0" y="0"/>
                </a:moveTo>
                <a:lnTo>
                  <a:pt x="5298271" y="0"/>
                </a:lnTo>
                <a:lnTo>
                  <a:pt x="5298271" y="5116646"/>
                </a:lnTo>
                <a:lnTo>
                  <a:pt x="0" y="5116646"/>
                </a:lnTo>
                <a:lnTo>
                  <a:pt x="0" y="0"/>
                </a:lnTo>
                <a:close/>
              </a:path>
            </a:pathLst>
          </a:custGeom>
          <a:blipFill>
            <a:blip r:embed="rId12"/>
            <a:stretch>
              <a:fillRect/>
            </a:stretch>
          </a:blipFill>
        </p:spPr>
      </p:sp>
      <p:sp>
        <p:nvSpPr>
          <p:cNvPr id="11" name="Freeform 11"/>
          <p:cNvSpPr/>
          <p:nvPr/>
        </p:nvSpPr>
        <p:spPr>
          <a:xfrm>
            <a:off x="1028700" y="7883958"/>
            <a:ext cx="13193686" cy="1374342"/>
          </a:xfrm>
          <a:custGeom>
            <a:avLst/>
            <a:gdLst/>
            <a:ahLst/>
            <a:cxnLst/>
            <a:rect l="l" t="t" r="r" b="b"/>
            <a:pathLst>
              <a:path w="13193686" h="1374342">
                <a:moveTo>
                  <a:pt x="0" y="0"/>
                </a:moveTo>
                <a:lnTo>
                  <a:pt x="13193686" y="0"/>
                </a:lnTo>
                <a:lnTo>
                  <a:pt x="13193686" y="1374342"/>
                </a:lnTo>
                <a:lnTo>
                  <a:pt x="0" y="1374342"/>
                </a:lnTo>
                <a:lnTo>
                  <a:pt x="0" y="0"/>
                </a:lnTo>
                <a:close/>
              </a:path>
            </a:pathLst>
          </a:custGeom>
          <a:blipFill>
            <a:blip r:embed="rId13"/>
            <a:stretch>
              <a:fillRect/>
            </a:stretch>
          </a:blipFill>
        </p:spPr>
      </p:sp>
      <p:sp>
        <p:nvSpPr>
          <p:cNvPr id="12" name="TextBox 12"/>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3" name="TextBox 13"/>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Step 2: Calculate Term Frequency</a:t>
            </a:r>
          </a:p>
        </p:txBody>
      </p:sp>
      <p:sp>
        <p:nvSpPr>
          <p:cNvPr id="14" name="TextBox 14"/>
          <p:cNvSpPr txBox="1"/>
          <p:nvPr/>
        </p:nvSpPr>
        <p:spPr>
          <a:xfrm>
            <a:off x="6818237" y="1982543"/>
            <a:ext cx="9138016" cy="5650865"/>
          </a:xfrm>
          <a:prstGeom prst="rect">
            <a:avLst/>
          </a:prstGeom>
        </p:spPr>
        <p:txBody>
          <a:bodyPr lIns="0" tIns="0" rIns="0" bIns="0" rtlCol="0" anchor="t">
            <a:spAutoFit/>
          </a:bodyPr>
          <a:lstStyle/>
          <a:p>
            <a:pPr algn="just">
              <a:lnSpc>
                <a:spcPts val="4060"/>
              </a:lnSpc>
            </a:pPr>
            <a:r>
              <a:rPr lang="en-US" sz="2900">
                <a:solidFill>
                  <a:srgbClr val="000000"/>
                </a:solidFill>
                <a:latin typeface="VT323"/>
              </a:rPr>
              <a:t>TF mengukur seberapa sering kata tertentu muncul dalam sebuah kalimat</a:t>
            </a:r>
          </a:p>
          <a:p>
            <a:pPr marL="626111" lvl="1" indent="-313055" algn="just">
              <a:lnSpc>
                <a:spcPts val="4060"/>
              </a:lnSpc>
              <a:buFont typeface="Arial"/>
              <a:buChar char="•"/>
            </a:pPr>
            <a:r>
              <a:rPr lang="en-US" sz="2900">
                <a:solidFill>
                  <a:srgbClr val="000000"/>
                </a:solidFill>
                <a:latin typeface="VT323"/>
              </a:rPr>
              <a:t>Untuk kalimat pertama, "news," "mentioned," dan "fake" muncul sekali dalam kalimat yang terdiri dari 3 kata, sehingga TF-nya adalah 1/3 = 0.33.</a:t>
            </a:r>
          </a:p>
          <a:p>
            <a:pPr marL="626111" lvl="1" indent="-313055" algn="just">
              <a:lnSpc>
                <a:spcPts val="4060"/>
              </a:lnSpc>
              <a:buFont typeface="Arial"/>
              <a:buChar char="•"/>
            </a:pPr>
            <a:r>
              <a:rPr lang="en-US" sz="2900">
                <a:solidFill>
                  <a:srgbClr val="000000"/>
                </a:solidFill>
                <a:latin typeface="VT323"/>
              </a:rPr>
              <a:t>Untuk kalimat kedua, "audience," "encourage," "fake," dan "news" muncul satu kali dalam kalimat dengan total 4 kata, sehingga TF-nya adalah 1/4 = 0.25.</a:t>
            </a:r>
          </a:p>
          <a:p>
            <a:pPr marL="626111" lvl="1" indent="-313055" algn="just">
              <a:lnSpc>
                <a:spcPts val="4060"/>
              </a:lnSpc>
              <a:spcBef>
                <a:spcPct val="0"/>
              </a:spcBef>
              <a:buFont typeface="Arial"/>
              <a:buChar char="•"/>
            </a:pPr>
            <a:r>
              <a:rPr lang="en-US" sz="2900">
                <a:solidFill>
                  <a:srgbClr val="000000"/>
                </a:solidFill>
                <a:latin typeface="VT323"/>
              </a:rPr>
              <a:t>Untuk kata-kata seperti "audience," "encourage," "false," "mentioned," dan "misleading," , tidak muncul dalam kalimat pertama dan kedua, jadi TF-nya adalah 0.</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CAC1F6"/>
        </a:solidFill>
        <a:effectLst/>
      </p:bgPr>
    </p:bg>
    <p:spTree>
      <p:nvGrpSpPr>
        <p:cNvPr id="1" name=""/>
        <p:cNvGrpSpPr/>
        <p:nvPr/>
      </p:nvGrpSpPr>
      <p:grpSpPr>
        <a:xfrm>
          <a:off x="0" y="0"/>
          <a:ext cx="0" cy="0"/>
          <a:chOff x="0" y="0"/>
          <a:chExt cx="0" cy="0"/>
        </a:xfrm>
      </p:grpSpPr>
      <p:grpSp>
        <p:nvGrpSpPr>
          <p:cNvPr id="2" name="Group 2"/>
          <p:cNvGrpSpPr/>
          <p:nvPr/>
        </p:nvGrpSpPr>
        <p:grpSpPr>
          <a:xfrm>
            <a:off x="-1143000" y="0"/>
            <a:ext cx="20574000" cy="10287000"/>
            <a:chOff x="0" y="0"/>
            <a:chExt cx="27432000" cy="13716000"/>
          </a:xfrm>
        </p:grpSpPr>
        <p:sp>
          <p:nvSpPr>
            <p:cNvPr id="3" name="Freeform 3"/>
            <p:cNvSpPr/>
            <p:nvPr/>
          </p:nvSpPr>
          <p:spPr>
            <a:xfrm>
              <a:off x="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sp>
          <p:nvSpPr>
            <p:cNvPr id="4" name="Freeform 4"/>
            <p:cNvSpPr/>
            <p:nvPr/>
          </p:nvSpPr>
          <p:spPr>
            <a:xfrm>
              <a:off x="13716000" y="0"/>
              <a:ext cx="13716000" cy="13716000"/>
            </a:xfrm>
            <a:custGeom>
              <a:avLst/>
              <a:gdLst/>
              <a:ahLst/>
              <a:cxnLst/>
              <a:rect l="l" t="t" r="r" b="b"/>
              <a:pathLst>
                <a:path w="13716000" h="13716000">
                  <a:moveTo>
                    <a:pt x="0" y="0"/>
                  </a:moveTo>
                  <a:lnTo>
                    <a:pt x="13716000" y="0"/>
                  </a:lnTo>
                  <a:lnTo>
                    <a:pt x="13716000" y="13716000"/>
                  </a:lnTo>
                  <a:lnTo>
                    <a:pt x="0" y="13716000"/>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sp>
      </p:grpSp>
      <p:sp>
        <p:nvSpPr>
          <p:cNvPr id="5" name="Freeform 5"/>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1706">
            <a:off x="15848235" y="6563737"/>
            <a:ext cx="2753788" cy="2042810"/>
          </a:xfrm>
          <a:custGeom>
            <a:avLst/>
            <a:gdLst/>
            <a:ahLst/>
            <a:cxnLst/>
            <a:rect l="l" t="t" r="r" b="b"/>
            <a:pathLst>
              <a:path w="2753788" h="2042810">
                <a:moveTo>
                  <a:pt x="0" y="0"/>
                </a:moveTo>
                <a:lnTo>
                  <a:pt x="2753788" y="0"/>
                </a:lnTo>
                <a:lnTo>
                  <a:pt x="2753788" y="2042810"/>
                </a:lnTo>
                <a:lnTo>
                  <a:pt x="0" y="2042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1513570">
            <a:off x="15382013" y="8545730"/>
            <a:ext cx="1760574" cy="1760574"/>
          </a:xfrm>
          <a:custGeom>
            <a:avLst/>
            <a:gdLst/>
            <a:ahLst/>
            <a:cxnLst/>
            <a:rect l="l" t="t" r="r" b="b"/>
            <a:pathLst>
              <a:path w="1760574" h="1760574">
                <a:moveTo>
                  <a:pt x="0" y="0"/>
                </a:moveTo>
                <a:lnTo>
                  <a:pt x="1760574" y="0"/>
                </a:lnTo>
                <a:lnTo>
                  <a:pt x="1760574" y="1760575"/>
                </a:lnTo>
                <a:lnTo>
                  <a:pt x="0" y="17605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rot="527453">
            <a:off x="16372774" y="3271776"/>
            <a:ext cx="1677322" cy="1753854"/>
          </a:xfrm>
          <a:custGeom>
            <a:avLst/>
            <a:gdLst/>
            <a:ahLst/>
            <a:cxnLst/>
            <a:rect l="l" t="t" r="r" b="b"/>
            <a:pathLst>
              <a:path w="1677322" h="1753854">
                <a:moveTo>
                  <a:pt x="0" y="0"/>
                </a:moveTo>
                <a:lnTo>
                  <a:pt x="1677322" y="0"/>
                </a:lnTo>
                <a:lnTo>
                  <a:pt x="1677322" y="1753854"/>
                </a:lnTo>
                <a:lnTo>
                  <a:pt x="0" y="175385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111033">
            <a:off x="15181623" y="-349321"/>
            <a:ext cx="2231848" cy="1460846"/>
          </a:xfrm>
          <a:custGeom>
            <a:avLst/>
            <a:gdLst/>
            <a:ahLst/>
            <a:cxnLst/>
            <a:rect l="l" t="t" r="r" b="b"/>
            <a:pathLst>
              <a:path w="2231848" h="1460846">
                <a:moveTo>
                  <a:pt x="0" y="0"/>
                </a:moveTo>
                <a:lnTo>
                  <a:pt x="2231848" y="0"/>
                </a:lnTo>
                <a:lnTo>
                  <a:pt x="2231848" y="1460846"/>
                </a:lnTo>
                <a:lnTo>
                  <a:pt x="0" y="14608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a:off x="656782" y="2379446"/>
            <a:ext cx="6974932" cy="4284859"/>
          </a:xfrm>
          <a:custGeom>
            <a:avLst/>
            <a:gdLst/>
            <a:ahLst/>
            <a:cxnLst/>
            <a:rect l="l" t="t" r="r" b="b"/>
            <a:pathLst>
              <a:path w="6974932" h="4284859">
                <a:moveTo>
                  <a:pt x="0" y="0"/>
                </a:moveTo>
                <a:lnTo>
                  <a:pt x="6974932" y="0"/>
                </a:lnTo>
                <a:lnTo>
                  <a:pt x="6974932" y="4284859"/>
                </a:lnTo>
                <a:lnTo>
                  <a:pt x="0" y="4284859"/>
                </a:lnTo>
                <a:lnTo>
                  <a:pt x="0" y="0"/>
                </a:lnTo>
                <a:close/>
              </a:path>
            </a:pathLst>
          </a:custGeom>
          <a:blipFill>
            <a:blip r:embed="rId12"/>
            <a:stretch>
              <a:fillRect/>
            </a:stretch>
          </a:blipFill>
        </p:spPr>
      </p:sp>
      <p:sp>
        <p:nvSpPr>
          <p:cNvPr id="11" name="TextBox 11"/>
          <p:cNvSpPr txBox="1"/>
          <p:nvPr/>
        </p:nvSpPr>
        <p:spPr>
          <a:xfrm>
            <a:off x="656782" y="476352"/>
            <a:ext cx="15299471" cy="1372869"/>
          </a:xfrm>
          <a:prstGeom prst="rect">
            <a:avLst/>
          </a:prstGeom>
        </p:spPr>
        <p:txBody>
          <a:bodyPr lIns="0" tIns="0" rIns="0" bIns="0" rtlCol="0" anchor="t">
            <a:spAutoFit/>
          </a:bodyPr>
          <a:lstStyle/>
          <a:p>
            <a:pPr>
              <a:lnSpc>
                <a:spcPts val="5299"/>
              </a:lnSpc>
            </a:pPr>
            <a:r>
              <a:rPr lang="en-US" sz="5299">
                <a:solidFill>
                  <a:srgbClr val="000000"/>
                </a:solidFill>
                <a:latin typeface="VT323"/>
              </a:rPr>
              <a:t>-ASSIGNMENT 1 Term Frequency Inverse Document </a:t>
            </a:r>
          </a:p>
          <a:p>
            <a:pPr>
              <a:lnSpc>
                <a:spcPts val="5299"/>
              </a:lnSpc>
            </a:pPr>
            <a:r>
              <a:rPr lang="en-US" sz="5299">
                <a:solidFill>
                  <a:srgbClr val="000000"/>
                </a:solidFill>
                <a:latin typeface="VT323"/>
              </a:rPr>
              <a:t>Frequency (TF-IDF)-</a:t>
            </a:r>
          </a:p>
        </p:txBody>
      </p:sp>
      <p:sp>
        <p:nvSpPr>
          <p:cNvPr id="12" name="TextBox 12"/>
          <p:cNvSpPr txBox="1"/>
          <p:nvPr/>
        </p:nvSpPr>
        <p:spPr>
          <a:xfrm>
            <a:off x="634286" y="1773021"/>
            <a:ext cx="16590843" cy="606425"/>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VT323"/>
              </a:rPr>
              <a:t>Step 3: Calculate IDF</a:t>
            </a:r>
          </a:p>
        </p:txBody>
      </p:sp>
      <p:sp>
        <p:nvSpPr>
          <p:cNvPr id="13" name="TextBox 13"/>
          <p:cNvSpPr txBox="1"/>
          <p:nvPr/>
        </p:nvSpPr>
        <p:spPr>
          <a:xfrm>
            <a:off x="656782" y="7759863"/>
            <a:ext cx="14634680" cy="2050415"/>
          </a:xfrm>
          <a:prstGeom prst="rect">
            <a:avLst/>
          </a:prstGeom>
        </p:spPr>
        <p:txBody>
          <a:bodyPr lIns="0" tIns="0" rIns="0" bIns="0" rtlCol="0" anchor="t">
            <a:spAutoFit/>
          </a:bodyPr>
          <a:lstStyle/>
          <a:p>
            <a:pPr algn="ctr">
              <a:lnSpc>
                <a:spcPts val="4060"/>
              </a:lnSpc>
              <a:spcBef>
                <a:spcPct val="0"/>
              </a:spcBef>
            </a:pPr>
            <a:r>
              <a:rPr lang="en-US" sz="2900">
                <a:solidFill>
                  <a:srgbClr val="000000"/>
                </a:solidFill>
                <a:latin typeface="VT323"/>
              </a:rPr>
              <a:t>Jadi dari kesimpulan yang dihasilkan adalah kata-kata yang muncul dalam lebih sedikit kalimat akan memiliki nilai IDF yang lebih tinggi, menunjukkan bahwa kata-kata tersebut lebih penting dalam teks. Sebaliknya, kata-kata yang muncul dalam banyak kalimat akan memiliki nilai IDF yang lebih rendah, menunjukkan bahwa kata-kata tersebut lebih umum dan kurang penting dalam teks tersebut. </a:t>
            </a:r>
          </a:p>
        </p:txBody>
      </p:sp>
      <p:sp>
        <p:nvSpPr>
          <p:cNvPr id="14" name="TextBox 14"/>
          <p:cNvSpPr txBox="1"/>
          <p:nvPr/>
        </p:nvSpPr>
        <p:spPr>
          <a:xfrm>
            <a:off x="7783341" y="1351916"/>
            <a:ext cx="8514206" cy="6400800"/>
          </a:xfrm>
          <a:prstGeom prst="rect">
            <a:avLst/>
          </a:prstGeom>
        </p:spPr>
        <p:txBody>
          <a:bodyPr lIns="0" tIns="0" rIns="0" bIns="0" rtlCol="0" anchor="t">
            <a:spAutoFit/>
          </a:bodyPr>
          <a:lstStyle/>
          <a:p>
            <a:pPr>
              <a:lnSpc>
                <a:spcPts val="4200"/>
              </a:lnSpc>
            </a:pPr>
            <a:r>
              <a:rPr lang="en-US" sz="3000">
                <a:solidFill>
                  <a:srgbClr val="000000"/>
                </a:solidFill>
                <a:latin typeface="VT323"/>
              </a:rPr>
              <a:t>IDF digunakan untuk mengukur seberapa penting suatu kata dalam sebuah dokumen atau sebagainya.</a:t>
            </a:r>
          </a:p>
          <a:p>
            <a:pPr marL="647700" lvl="1" indent="-323850">
              <a:lnSpc>
                <a:spcPts val="4200"/>
              </a:lnSpc>
              <a:buFont typeface="Arial"/>
              <a:buChar char="•"/>
            </a:pPr>
            <a:r>
              <a:rPr lang="en-US" sz="3000">
                <a:solidFill>
                  <a:srgbClr val="000000"/>
                </a:solidFill>
                <a:latin typeface="VT323"/>
              </a:rPr>
              <a:t>Kata "news" memiliki IDF 0. karena kata "news" muncul dalam semua kalimat, sehingga log(3/3) = log(1) = 0.</a:t>
            </a:r>
          </a:p>
          <a:p>
            <a:pPr marL="647700" lvl="1" indent="-323850">
              <a:lnSpc>
                <a:spcPts val="4200"/>
              </a:lnSpc>
              <a:buFont typeface="Arial"/>
              <a:buChar char="•"/>
            </a:pPr>
            <a:r>
              <a:rPr lang="en-US" sz="3000">
                <a:solidFill>
                  <a:srgbClr val="000000"/>
                </a:solidFill>
                <a:latin typeface="VT323"/>
              </a:rPr>
              <a:t>Kata "mentioned" memiliki IDF sekitar 1.0986. karena kata "mentioned" muncul satu dari tiga kalimat, sehingga log(3/1) = log(3) = 1.0986.</a:t>
            </a:r>
          </a:p>
          <a:p>
            <a:pPr marL="647700" lvl="1" indent="-323850">
              <a:lnSpc>
                <a:spcPts val="4200"/>
              </a:lnSpc>
              <a:spcBef>
                <a:spcPct val="0"/>
              </a:spcBef>
              <a:buFont typeface="Arial"/>
              <a:buChar char="•"/>
            </a:pPr>
            <a:r>
              <a:rPr lang="en-US" sz="3000">
                <a:solidFill>
                  <a:srgbClr val="000000"/>
                </a:solidFill>
                <a:latin typeface="VT323"/>
              </a:rPr>
              <a:t>Kata-kata "fake," "audience," "encourage," "false," dan "misleading" juga memiliki IDF sekitar 1.0986. karena semua kata tersebut muncul dalam satu dari tiga kalimat.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1714</Words>
  <Application>Microsoft Office PowerPoint</Application>
  <PresentationFormat>Custom</PresentationFormat>
  <Paragraphs>113</Paragraphs>
  <Slides>29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VT323</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Praktikum Naïve Bayesian</dc:title>
  <cp:lastModifiedBy>Bayu Kurniawan</cp:lastModifiedBy>
  <cp:revision>2</cp:revision>
  <dcterms:created xsi:type="dcterms:W3CDTF">2006-08-16T00:00:00Z</dcterms:created>
  <dcterms:modified xsi:type="dcterms:W3CDTF">2023-11-20T13:13:54Z</dcterms:modified>
  <dc:identifier>DAFvElAmNvQ</dc:identifier>
</cp:coreProperties>
</file>

<file path=docProps/thumbnail.jpeg>
</file>